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551" r:id="rId1"/>
  </p:sldMasterIdLst>
  <p:notesMasterIdLst>
    <p:notesMasterId r:id="rId29"/>
  </p:notesMasterIdLst>
  <p:handoutMasterIdLst>
    <p:handoutMasterId r:id="rId30"/>
  </p:handoutMasterIdLst>
  <p:sldIdLst>
    <p:sldId id="1627" r:id="rId2"/>
    <p:sldId id="1670" r:id="rId3"/>
    <p:sldId id="3125" r:id="rId4"/>
    <p:sldId id="3483" r:id="rId5"/>
    <p:sldId id="3491" r:id="rId6"/>
    <p:sldId id="10797" r:id="rId7"/>
    <p:sldId id="2134805537" r:id="rId8"/>
    <p:sldId id="2134805539" r:id="rId9"/>
    <p:sldId id="2134805540" r:id="rId10"/>
    <p:sldId id="2134805542" r:id="rId11"/>
    <p:sldId id="2134805543" r:id="rId12"/>
    <p:sldId id="3495" r:id="rId13"/>
    <p:sldId id="3126" r:id="rId14"/>
    <p:sldId id="3488" r:id="rId15"/>
    <p:sldId id="3515" r:id="rId16"/>
    <p:sldId id="3509" r:id="rId17"/>
    <p:sldId id="2134805582" r:id="rId18"/>
    <p:sldId id="3476" r:id="rId19"/>
    <p:sldId id="3516" r:id="rId20"/>
    <p:sldId id="2134805583" r:id="rId21"/>
    <p:sldId id="3128" r:id="rId22"/>
    <p:sldId id="3489" r:id="rId23"/>
    <p:sldId id="3513" r:id="rId24"/>
    <p:sldId id="10800" r:id="rId25"/>
    <p:sldId id="2134805581" r:id="rId26"/>
    <p:sldId id="3493" r:id="rId27"/>
    <p:sldId id="1884"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41"/>
    <a:srgbClr val="4BCBEE"/>
    <a:srgbClr val="1392B4"/>
    <a:srgbClr val="0B556A"/>
    <a:srgbClr val="59B4D9"/>
    <a:srgbClr val="EBEBEB"/>
    <a:srgbClr val="FFFFFF"/>
    <a:srgbClr val="FFF100"/>
    <a:srgbClr val="75757A"/>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703D2C-C72D-4BEC-BA78-38075A83DD89}" v="2" dt="2021-11-04T15:44:57.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2" autoAdjust="0"/>
    <p:restoredTop sz="75911" autoAdjust="0"/>
  </p:normalViewPr>
  <p:slideViewPr>
    <p:cSldViewPr snapToGrid="0">
      <p:cViewPr varScale="1">
        <p:scale>
          <a:sx n="86" d="100"/>
          <a:sy n="86" d="100"/>
        </p:scale>
        <p:origin x="1382" y="62"/>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11/4/2021 8:42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11/4/2021 8:41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learn/modules/explore-azure-synapse-analytics/6-exercise-azure-synaps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microsoft.com/videoplayer/embed/RE4A3RR"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Analysis Services enables you to build tabular models to support online analytical processing (OLAP) queries. You can combine data from multiple sources, including Azure SQL Database, Azure Synapse Analytics, Azure Data Lake store, Azure Cosmos DB, and many others. You use these data sources to build models that incorporate your business knowledge.</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Analysis Services includes a graphical designer to help you connect data sources together and define queries that combine, filter, and aggregate data. You can explore this data from within Analysis Services, or you can use a tool such as Microsoft Power BI to visualize the data presented by these models.</a:t>
            </a:r>
            <a:endParaRPr lang="en-US" sz="20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4622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HDInsight is a managed analytics service in the cloud. It's based on Apache Hadoop, a collection of open-source tools and utilities that enable you to run processing tasks over large amounts of data. HDInsight uses a clustered model, similar to that of Synapse Analytics. HDInsight stores data using Azure Data Lake storage. You can use HDInsight to analyze data using frameworks such as Hadoop Map/Reduce, Apache Spark, Apache Hive, Apache Kafka, Apache Storm, R, and more.</a:t>
            </a:r>
            <a:endParaRPr lang="en-US" sz="2000" dirty="0"/>
          </a:p>
          <a:p>
            <a:endParaRPr lang="en-GB" dirty="0"/>
          </a:p>
          <a:p>
            <a:endParaRPr lang="en-US" dirty="0"/>
          </a:p>
        </p:txBody>
      </p:sp>
      <p:sp>
        <p:nvSpPr>
          <p:cNvPr id="4" name="Slide Number Placeholder 3"/>
          <p:cNvSpPr>
            <a:spLocks noGrp="1"/>
          </p:cNvSpPr>
          <p:nvPr>
            <p:ph type="sldNum" sz="quarter" idx="5"/>
          </p:nvPr>
        </p:nvSpPr>
        <p:spPr/>
        <p:txBody>
          <a:bodyPr/>
          <a:lstStyle/>
          <a:p>
            <a:fld id="{AE8034DF-6CB9-4A7B-8957-5519130699B5}" type="slidenum">
              <a:rPr lang="en-US" smtClean="0"/>
              <a:t>11</a:t>
            </a:fld>
            <a:endParaRPr lang="en-US" dirty="0"/>
          </a:p>
        </p:txBody>
      </p:sp>
    </p:spTree>
    <p:extLst>
      <p:ext uri="{BB962C8B-B14F-4D97-AF65-F5344CB8AC3E}">
        <p14:creationId xmlns:p14="http://schemas.microsoft.com/office/powerpoint/2010/main" val="35935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11/4/2021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11/4/2021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14</a:t>
            </a:fld>
            <a:endParaRPr lang="en-US" dirty="0"/>
          </a:p>
        </p:txBody>
      </p:sp>
    </p:spTree>
    <p:extLst>
      <p:ext uri="{BB962C8B-B14F-4D97-AF65-F5344CB8AC3E}">
        <p14:creationId xmlns:p14="http://schemas.microsoft.com/office/powerpoint/2010/main" val="2694903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is a data ingestion and transformation service that allows you to load raw data from many different sources, both on-premises and in the cloud.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As it ingests the data, Data Factory can clean, transform, and restructure the data, before loading it into a repository such as a data warehouse. Once the data is in the data warehouse, you can analyze it.</a:t>
            </a:r>
          </a:p>
          <a:p>
            <a:endParaRPr lang="en-GB"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PolyBase is a feature of SQL Server and Azure Synapse Analytics that enables you to run Transact-SQL queries that read data from external data sources. PolyBase makes these external data sources appear like tables in a SQL database.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Using PolyBase, you can read data managed by Hadoop, Spark, and Azure Blob Storage, as well as other database management systems such as Cosmos DB, Oracle, Teradata, and MongoDB.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SQL Server Integration Services (SSIS) is a platform for building enterprise-level data integration and data transformations solutions.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You can use SSIS to solve complex business problems by copying or downloading files, loading data warehouses, cleaning and mining data, and managing SQL database objects and data. SSIS is part of Microsoft SQL Server.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kern="1200" dirty="0">
                <a:solidFill>
                  <a:schemeClr val="tx1"/>
                </a:solidFill>
                <a:effectLst/>
                <a:latin typeface="Segoe UI Light" pitchFamily="34" charset="0"/>
                <a:ea typeface="+mn-ea"/>
                <a:cs typeface="+mn-cs"/>
              </a:rPr>
              <a:t>Databricks can process data held in many different types of storage, including Azure Blob storage, Azure Data Lake Store, Hadoop storage, flat files, SQL databases, and data warehouses, and Azure services such as Cosmos DB. Databricks can also process streaming data. For example, you could capture data being streamed from sensors and other devices.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63697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Azure Data Factory can incorporate Azure Databricks notebooks into a pipeline. A pipeline can pass parameters to a notebook. These parameters can specify which data to read and analyze. The notebook can save the results, which the Azure Data Factory pipeline can use in subsequent activities.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826812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SQL pool</a:t>
            </a:r>
            <a:r>
              <a:rPr lang="en-US" sz="882" b="0" kern="1200" dirty="0">
                <a:solidFill>
                  <a:schemeClr val="tx1"/>
                </a:solidFill>
                <a:effectLst/>
                <a:latin typeface="Segoe UI Light" pitchFamily="34" charset="0"/>
                <a:ea typeface="+mn-ea"/>
                <a:cs typeface="+mn-cs"/>
              </a:rPr>
              <a:t>: This is a collection of servers running Transact-SQL. Transact-SQL is the dialect of SQL used by Azure SQL Database, and Microsoft SQL Server. You write your data processing logic using Transact-SQL.</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Spark pool</a:t>
            </a:r>
            <a:r>
              <a:rPr lang="en-US" sz="882" b="0" kern="1200" dirty="0">
                <a:solidFill>
                  <a:schemeClr val="tx1"/>
                </a:solidFill>
                <a:effectLst/>
                <a:latin typeface="Segoe UI Light" pitchFamily="34" charset="0"/>
                <a:ea typeface="+mn-ea"/>
                <a:cs typeface="+mn-cs"/>
              </a:rPr>
              <a:t>: This is a cluster of servers running Apache Spark to process data. </a:t>
            </a:r>
          </a:p>
          <a:p>
            <a:r>
              <a:rPr lang="en-US" sz="882" b="0" kern="1200" dirty="0">
                <a:solidFill>
                  <a:schemeClr val="tx1"/>
                </a:solidFill>
                <a:effectLst/>
                <a:latin typeface="Segoe UI Light" pitchFamily="34" charset="0"/>
                <a:ea typeface="+mn-ea"/>
                <a:cs typeface="+mn-cs"/>
              </a:rPr>
              <a:t>You write your data processing logic using one of the four supported languages: Python, Scala, SQL, and C# (via .NET for Apache Spark). Spark pools support Azure Machine Learning through integration with the SparkML and AzureML packages.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Pipelines</a:t>
            </a:r>
            <a:r>
              <a:rPr lang="en-US" sz="882" b="0" kern="1200" dirty="0">
                <a:solidFill>
                  <a:schemeClr val="tx1"/>
                </a:solidFill>
                <a:effectLst/>
                <a:latin typeface="Segoe UI Light" pitchFamily="34" charset="0"/>
                <a:ea typeface="+mn-ea"/>
                <a:cs typeface="+mn-cs"/>
              </a:rPr>
              <a:t>: A Synapse pipeline is a logical grouping of activities that together perform a task. </a:t>
            </a:r>
          </a:p>
          <a:p>
            <a:r>
              <a:rPr lang="en-US" sz="882" b="0" kern="1200" dirty="0">
                <a:solidFill>
                  <a:schemeClr val="tx1"/>
                </a:solidFill>
                <a:effectLst/>
                <a:latin typeface="Segoe UI Light" pitchFamily="34" charset="0"/>
                <a:ea typeface="+mn-ea"/>
                <a:cs typeface="+mn-cs"/>
              </a:rPr>
              <a:t>The activities in a pipeline define actions to perform on your data. For example, you might use a copy activity to transform data from a source dataset to a destination dataset. You could include activities that transform the data as it is transferred, or you might combine data from multiple sources together.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Link</a:t>
            </a:r>
            <a:r>
              <a:rPr lang="en-US" sz="882" b="0" kern="1200" dirty="0">
                <a:solidFill>
                  <a:schemeClr val="tx1"/>
                </a:solidFill>
                <a:effectLst/>
                <a:latin typeface="Segoe UI Light" pitchFamily="34" charset="0"/>
                <a:ea typeface="+mn-ea"/>
                <a:cs typeface="+mn-cs"/>
              </a:rPr>
              <a:t>: This component allows you to connect to Cosmos DB. You can use it to perform near real-time analytics over the operational data stored in a Cosmos DB database. </a:t>
            </a:r>
          </a:p>
          <a:p>
            <a:r>
              <a:rPr lang="en-US" sz="882" b="0" kern="1200" dirty="0">
                <a:solidFill>
                  <a:schemeClr val="tx1"/>
                </a:solidFill>
                <a:effectLst/>
                <a:latin typeface="Segoe UI Light" pitchFamily="34" charset="0"/>
                <a:ea typeface="+mn-ea"/>
                <a:cs typeface="+mn-cs"/>
              </a:rPr>
              <a:t>- </a:t>
            </a:r>
            <a:r>
              <a:rPr lang="en-US" sz="882" b="1" kern="1200" dirty="0">
                <a:solidFill>
                  <a:schemeClr val="tx1"/>
                </a:solidFill>
                <a:effectLst/>
                <a:latin typeface="Segoe UI Light" pitchFamily="34" charset="0"/>
                <a:ea typeface="+mn-ea"/>
                <a:cs typeface="+mn-cs"/>
              </a:rPr>
              <a:t>Synapse Studio</a:t>
            </a:r>
            <a:r>
              <a:rPr lang="en-US" sz="882" b="0" kern="1200" dirty="0">
                <a:solidFill>
                  <a:schemeClr val="tx1"/>
                </a:solidFill>
                <a:effectLst/>
                <a:latin typeface="Segoe UI Light" pitchFamily="34" charset="0"/>
                <a:ea typeface="+mn-ea"/>
                <a:cs typeface="+mn-cs"/>
              </a:rPr>
              <a:t>: This is a web user interface that enables data engineers to access all the Synapse Analytics tools. You can use Synapse Studio to create SQL and Spark pools, define and run pipelines, and configure links to external data sources.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06661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176"/>
              </a:spcBef>
            </a:pPr>
            <a:r>
              <a:rPr lang="en-US" sz="900" dirty="0"/>
              <a:t>Go to the exercise </a:t>
            </a:r>
            <a:r>
              <a:rPr lang="en-US" sz="900" dirty="0">
                <a:latin typeface="+mj-lt"/>
                <a:hlinkClick r:id="rId3"/>
              </a:rPr>
              <a:t>Provision non-relational Azure data services</a:t>
            </a:r>
            <a:r>
              <a:rPr lang="en-US" sz="900" dirty="0"/>
              <a:t> on Microsoft Learn and follow the instructions in the module to create data stores.</a:t>
            </a:r>
          </a:p>
          <a:p>
            <a:pPr>
              <a:spcBef>
                <a:spcPts val="1176"/>
              </a:spcBef>
            </a:pPr>
            <a:endParaRPr lang="en-US" sz="900" b="1" dirty="0"/>
          </a:p>
          <a:p>
            <a:pPr>
              <a:spcBef>
                <a:spcPts val="1176"/>
              </a:spcBef>
            </a:pPr>
            <a:r>
              <a:rPr lang="en-US" sz="900" b="1" dirty="0"/>
              <a:t>NOTE</a:t>
            </a:r>
            <a:r>
              <a:rPr lang="en-US" sz="900" dirty="0"/>
              <a:t>: To complete this exercise, you'll need a Microsoft Azure subscription. If you don't already have one, you can sign up for a free trial at https://azure.microsoft.com/free.</a:t>
            </a:r>
            <a:endParaRPr lang="en-US" sz="900" b="0" i="0" u="none" strike="noStrike" baseline="0" dirty="0">
              <a:solidFill>
                <a:srgbClr val="000000"/>
              </a:solidFill>
              <a:latin typeface="Segoe UI" panose="020B0502040204020203" pitchFamily="34" charset="0"/>
            </a:endParaRPr>
          </a:p>
          <a:p>
            <a:pPr marL="0" indent="0">
              <a:buFont typeface="Arial" panose="020B0604020202020204" pitchFamily="34" charset="0"/>
              <a:buNone/>
            </a:pPr>
            <a:endParaRPr lang="en-US" sz="900" b="1" i="0" u="none" strike="noStrike" baseline="0" dirty="0">
              <a:solidFill>
                <a:srgbClr val="000000"/>
              </a:solidFill>
              <a:latin typeface="Segoe UI" panose="020B0502040204020203" pitchFamily="34" charset="0"/>
            </a:endParaRPr>
          </a:p>
          <a:p>
            <a:pPr marL="0" indent="0">
              <a:buFont typeface="Arial" panose="020B0604020202020204" pitchFamily="34" charset="0"/>
              <a:buNone/>
            </a:pPr>
            <a:r>
              <a:rPr lang="en-US" sz="900" b="1" i="0" u="none" strike="noStrike" baseline="0" dirty="0">
                <a:solidFill>
                  <a:srgbClr val="000000"/>
                </a:solidFill>
                <a:latin typeface="Segoe UI" panose="020B0502040204020203" pitchFamily="34" charset="0"/>
              </a:rPr>
              <a:t>NOTE</a:t>
            </a:r>
            <a:r>
              <a:rPr lang="en-US" sz="900" b="0" i="0" u="none" strike="noStrike" baseline="0" dirty="0">
                <a:solidFill>
                  <a:srgbClr val="000000"/>
                </a:solidFill>
                <a:latin typeface="Segoe UI" panose="020B0502040204020203" pitchFamily="34" charset="0"/>
              </a:rPr>
              <a:t>: Students can try this on their own on Learn (see Skillpipe materials), but will require their own Azure subscription to complete this exercise.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2010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11/4/2021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71461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11/4/2021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11/4/2021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55277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11/4/2021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22</a:t>
            </a:fld>
            <a:endParaRPr lang="en-US" dirty="0"/>
          </a:p>
        </p:txBody>
      </p:sp>
    </p:spTree>
    <p:extLst>
      <p:ext uri="{BB962C8B-B14F-4D97-AF65-F5344CB8AC3E}">
        <p14:creationId xmlns:p14="http://schemas.microsoft.com/office/powerpoint/2010/main" val="26949035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882" b="0" kern="1200" dirty="0">
                <a:solidFill>
                  <a:schemeClr val="tx1"/>
                </a:solidFill>
                <a:effectLst/>
                <a:latin typeface="Segoe UI Light" pitchFamily="34" charset="0"/>
                <a:ea typeface="+mn-ea"/>
                <a:cs typeface="+mn-cs"/>
              </a:rPr>
              <a:t>Here are the basic building blocks in Power BI:</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 Visualizations</a:t>
            </a:r>
          </a:p>
          <a:p>
            <a:r>
              <a:rPr lang="en-US" sz="882" b="0" kern="1200" dirty="0">
                <a:solidFill>
                  <a:schemeClr val="tx1"/>
                </a:solidFill>
                <a:effectLst/>
                <a:latin typeface="Segoe UI Light" pitchFamily="34" charset="0"/>
                <a:ea typeface="+mn-ea"/>
                <a:cs typeface="+mn-cs"/>
              </a:rPr>
              <a:t>* Datasets</a:t>
            </a:r>
          </a:p>
          <a:p>
            <a:r>
              <a:rPr lang="en-US" sz="882" b="0" kern="1200" dirty="0">
                <a:solidFill>
                  <a:schemeClr val="tx1"/>
                </a:solidFill>
                <a:effectLst/>
                <a:latin typeface="Segoe UI Light" pitchFamily="34" charset="0"/>
                <a:ea typeface="+mn-ea"/>
                <a:cs typeface="+mn-cs"/>
              </a:rPr>
              <a:t>* Reports</a:t>
            </a:r>
          </a:p>
          <a:p>
            <a:r>
              <a:rPr lang="en-US" sz="882" b="0" kern="1200" dirty="0">
                <a:solidFill>
                  <a:schemeClr val="tx1"/>
                </a:solidFill>
                <a:effectLst/>
                <a:latin typeface="Segoe UI Light" pitchFamily="34" charset="0"/>
                <a:ea typeface="+mn-ea"/>
                <a:cs typeface="+mn-cs"/>
              </a:rPr>
              <a:t>* Dashboards</a:t>
            </a:r>
          </a:p>
          <a:p>
            <a:r>
              <a:rPr lang="en-US" sz="882" b="0" kern="1200" dirty="0">
                <a:solidFill>
                  <a:schemeClr val="tx1"/>
                </a:solidFill>
                <a:effectLst/>
                <a:latin typeface="Segoe UI Light" pitchFamily="34" charset="0"/>
                <a:ea typeface="+mn-ea"/>
                <a:cs typeface="+mn-cs"/>
              </a:rPr>
              <a:t>* Tiles</a:t>
            </a:r>
          </a:p>
          <a:p>
            <a:endParaRPr lang="en-US" dirty="0"/>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1. Bring data into Power BI Desktop as a dataset and create a report.</a:t>
            </a:r>
          </a:p>
          <a:p>
            <a:r>
              <a:rPr lang="en-US" sz="882" b="0" kern="1200" dirty="0">
                <a:solidFill>
                  <a:schemeClr val="tx1"/>
                </a:solidFill>
                <a:effectLst/>
                <a:latin typeface="Segoe UI Light" pitchFamily="34" charset="0"/>
                <a:ea typeface="+mn-ea"/>
                <a:cs typeface="+mn-cs"/>
              </a:rPr>
              <a:t>2. Publish to the Power BI service, where you can create new tiles and visualizations or build dashboards.</a:t>
            </a:r>
          </a:p>
          <a:p>
            <a:r>
              <a:rPr lang="en-US" sz="882" b="0" kern="1200" dirty="0">
                <a:solidFill>
                  <a:schemeClr val="tx1"/>
                </a:solidFill>
                <a:effectLst/>
                <a:latin typeface="Segoe UI Light" pitchFamily="34" charset="0"/>
                <a:ea typeface="+mn-ea"/>
                <a:cs typeface="+mn-cs"/>
              </a:rPr>
              <a:t>3. Share dashboards with others, especially people who are on the go.</a:t>
            </a:r>
          </a:p>
          <a:p>
            <a:r>
              <a:rPr lang="en-US" sz="882" b="0" kern="1200" dirty="0">
                <a:solidFill>
                  <a:schemeClr val="tx1"/>
                </a:solidFill>
                <a:effectLst/>
                <a:latin typeface="Segoe UI Light" pitchFamily="34" charset="0"/>
                <a:ea typeface="+mn-ea"/>
                <a:cs typeface="+mn-cs"/>
              </a:rPr>
              <a:t>4. View and interact with shared dashboards and reports in Power BI Mobile apps.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33499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AU" sz="2000" dirty="0"/>
              <a:t>There are a few elements of Power BI, with three being:</a:t>
            </a:r>
          </a:p>
          <a:p>
            <a:pPr marL="171450" indent="-171450">
              <a:buFontTx/>
              <a:buChar char="-"/>
            </a:pPr>
            <a:r>
              <a:rPr lang="en-AU" sz="2000" dirty="0"/>
              <a:t>The windows application called ‘Power BI Desktop’</a:t>
            </a:r>
          </a:p>
          <a:p>
            <a:pPr marL="171450" indent="-171450">
              <a:buFontTx/>
              <a:buChar char="-"/>
            </a:pPr>
            <a:r>
              <a:rPr lang="en-AU" sz="2000" dirty="0"/>
              <a:t>The Online SaaS Service called ‘Power BI Service’</a:t>
            </a:r>
          </a:p>
          <a:p>
            <a:pPr marL="171450" indent="-171450">
              <a:buFontTx/>
              <a:buChar char="-"/>
            </a:pPr>
            <a:r>
              <a:rPr lang="en-AU" sz="2000" dirty="0"/>
              <a:t>The Power BI apps for Windows, iOS and Android.</a:t>
            </a:r>
          </a:p>
          <a:p>
            <a:pPr marL="171450" indent="-171450">
              <a:buFontTx/>
              <a:buChar char="-"/>
            </a:pPr>
            <a:endParaRPr lang="en-AU" sz="2000" dirty="0"/>
          </a:p>
          <a:p>
            <a:pPr marL="0" indent="0">
              <a:buFontTx/>
              <a:buNone/>
            </a:pPr>
            <a:r>
              <a:rPr lang="en-AU" sz="2000" dirty="0"/>
              <a:t>There is also the Power BI Report Builder, to create reports to share via the Power BI Service</a:t>
            </a:r>
          </a:p>
          <a:p>
            <a:pPr marL="0" indent="0">
              <a:buFontTx/>
              <a:buNone/>
            </a:pPr>
            <a:r>
              <a:rPr lang="en-AU" sz="2000" dirty="0"/>
              <a:t>and the Power BI Report Server, an on-prem server where you can publish your Power BI reports after creating it via Power BI Desktop</a:t>
            </a:r>
          </a:p>
          <a:p>
            <a:pPr marL="0" indent="0">
              <a:buFontTx/>
              <a:buNone/>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79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1" i="0" u="none" strike="noStrike" baseline="0" dirty="0">
                <a:solidFill>
                  <a:srgbClr val="000000"/>
                </a:solidFill>
                <a:latin typeface="Segoe UI" panose="020B0502040204020203" pitchFamily="34" charset="0"/>
              </a:rPr>
              <a:t>Visualization </a:t>
            </a:r>
            <a:r>
              <a:rPr lang="en-US" sz="1200" b="0" i="0" u="none" strike="noStrike" baseline="0" dirty="0">
                <a:solidFill>
                  <a:srgbClr val="000000"/>
                </a:solidFill>
                <a:latin typeface="Segoe UI" panose="020B0502040204020203" pitchFamily="34" charset="0"/>
              </a:rPr>
              <a:t>(sometimes also referred to as a </a:t>
            </a:r>
            <a:r>
              <a:rPr lang="en-US" sz="1200" b="1" i="0" u="none" strike="noStrike" baseline="0" dirty="0">
                <a:solidFill>
                  <a:srgbClr val="000000"/>
                </a:solidFill>
                <a:latin typeface="Segoe UI" panose="020B0502040204020203" pitchFamily="34" charset="0"/>
              </a:rPr>
              <a:t>visual</a:t>
            </a:r>
            <a:r>
              <a:rPr lang="en-US" sz="1200" b="0" i="0" u="none" strike="noStrike" baseline="0" dirty="0">
                <a:solidFill>
                  <a:srgbClr val="000000"/>
                </a:solidFill>
                <a:latin typeface="Segoe UI" panose="020B0502040204020203" pitchFamily="34" charset="0"/>
              </a:rPr>
              <a:t>) is a visual representation of data, like a chart, a color-coded map, or other interesting things you can create to represent your data visually. Power BI has all sorts of visualization types, and more are coming all the time. </a:t>
            </a:r>
            <a:endParaRPr lang="en-US" b="0" i="0" dirty="0">
              <a:solidFill>
                <a:srgbClr val="D4D4D4"/>
              </a:solidFill>
              <a:effectLst/>
              <a:latin typeface="-apple-system"/>
            </a:endParaRPr>
          </a:p>
          <a:p>
            <a:endParaRPr lang="en-AU" dirty="0"/>
          </a:p>
          <a:p>
            <a:r>
              <a:rPr lang="en-US" sz="1200" b="0" i="0" u="none" strike="noStrike" baseline="0" dirty="0">
                <a:solidFill>
                  <a:srgbClr val="000000"/>
                </a:solidFill>
                <a:latin typeface="Segoe UI" panose="020B0502040204020203" pitchFamily="34" charset="0"/>
              </a:rPr>
              <a:t>A </a:t>
            </a:r>
            <a:r>
              <a:rPr lang="en-US" sz="1200" b="1" i="0" u="none" strike="noStrike" baseline="0" dirty="0">
                <a:solidFill>
                  <a:srgbClr val="000000"/>
                </a:solidFill>
                <a:latin typeface="Segoe UI" panose="020B0502040204020203" pitchFamily="34" charset="0"/>
              </a:rPr>
              <a:t>dataset </a:t>
            </a:r>
            <a:r>
              <a:rPr lang="en-US" sz="1200" b="0" i="0" u="none" strike="noStrike" baseline="0" dirty="0">
                <a:solidFill>
                  <a:srgbClr val="000000"/>
                </a:solidFill>
                <a:latin typeface="Segoe UI" panose="020B0502040204020203" pitchFamily="34" charset="0"/>
              </a:rPr>
              <a:t>is a collection of data that Power BI uses to create its visualizations. </a:t>
            </a:r>
            <a:r>
              <a:rPr lang="en-US" sz="1200" b="1" i="0" u="none" strike="noStrike" baseline="0" dirty="0">
                <a:solidFill>
                  <a:srgbClr val="000000"/>
                </a:solidFill>
                <a:latin typeface="Segoe UI" panose="020B0502040204020203" pitchFamily="34" charset="0"/>
              </a:rPr>
              <a:t>Datasets </a:t>
            </a:r>
            <a:r>
              <a:rPr lang="en-US" sz="1200" b="0" i="0" u="none" strike="noStrike" baseline="0" dirty="0">
                <a:solidFill>
                  <a:srgbClr val="000000"/>
                </a:solidFill>
                <a:latin typeface="Segoe UI" panose="020B0502040204020203" pitchFamily="34" charset="0"/>
              </a:rPr>
              <a:t>can also be a combination of many different sources, which you can filter and combine to provide a unique collection of data (a dataset) for use in Power BI. </a:t>
            </a:r>
            <a:endParaRPr lang="en-AU" dirty="0"/>
          </a:p>
          <a:p>
            <a:endParaRPr lang="en-AU" dirty="0"/>
          </a:p>
          <a:p>
            <a:r>
              <a:rPr lang="en-US" sz="1200" b="0" i="0" u="none" strike="noStrike" baseline="0" dirty="0">
                <a:solidFill>
                  <a:srgbClr val="000000"/>
                </a:solidFill>
                <a:latin typeface="Segoe UI" panose="020B0502040204020203" pitchFamily="34" charset="0"/>
              </a:rPr>
              <a:t>In Power BI, a </a:t>
            </a:r>
            <a:r>
              <a:rPr lang="en-US" sz="1200" b="1" i="0" u="none" strike="noStrike" baseline="0" dirty="0">
                <a:solidFill>
                  <a:srgbClr val="000000"/>
                </a:solidFill>
                <a:latin typeface="Segoe UI" panose="020B0502040204020203" pitchFamily="34" charset="0"/>
              </a:rPr>
              <a:t>report </a:t>
            </a:r>
            <a:r>
              <a:rPr lang="en-US" sz="1200" b="0" i="0" u="none" strike="noStrike" baseline="0" dirty="0">
                <a:solidFill>
                  <a:srgbClr val="000000"/>
                </a:solidFill>
                <a:latin typeface="Segoe UI" panose="020B0502040204020203" pitchFamily="34" charset="0"/>
              </a:rPr>
              <a:t>is a collection of visualizations that appear together on one or more pages. Just like any other report you might create for a sales presentation or write for a school assignment, a report in Power BI is a collection of items that are related to each other. </a:t>
            </a:r>
            <a:endParaRPr lang="en-AU" dirty="0"/>
          </a:p>
          <a:p>
            <a:endParaRPr lang="en-AU" dirty="0"/>
          </a:p>
          <a:p>
            <a:r>
              <a:rPr lang="en-US" sz="1200" b="0" i="0" u="none" strike="noStrike" baseline="0" dirty="0">
                <a:solidFill>
                  <a:srgbClr val="000000"/>
                </a:solidFill>
                <a:latin typeface="Segoe UI" panose="020B0502040204020203" pitchFamily="34" charset="0"/>
              </a:rPr>
              <a:t>When you're ready to share a single page from a report, or a collection of visualizations, you create a </a:t>
            </a:r>
            <a:r>
              <a:rPr lang="en-US" sz="1200" b="1" i="0" u="none" strike="noStrike" baseline="0" dirty="0">
                <a:solidFill>
                  <a:srgbClr val="000000"/>
                </a:solidFill>
                <a:latin typeface="Segoe UI" panose="020B0502040204020203" pitchFamily="34" charset="0"/>
              </a:rPr>
              <a:t>dashboard</a:t>
            </a:r>
            <a:r>
              <a:rPr lang="en-US" sz="1200" b="0" i="0" u="none" strike="noStrike" baseline="0" dirty="0">
                <a:solidFill>
                  <a:srgbClr val="000000"/>
                </a:solidFill>
                <a:latin typeface="Segoe UI" panose="020B0502040204020203" pitchFamily="34" charset="0"/>
              </a:rPr>
              <a:t>. Much like the dashboard in a car, a Power BI </a:t>
            </a:r>
            <a:r>
              <a:rPr lang="en-US" sz="1200" b="1" i="0" u="none" strike="noStrike" baseline="0" dirty="0">
                <a:solidFill>
                  <a:srgbClr val="000000"/>
                </a:solidFill>
                <a:latin typeface="Segoe UI" panose="020B0502040204020203" pitchFamily="34" charset="0"/>
              </a:rPr>
              <a:t>dashboard </a:t>
            </a:r>
            <a:r>
              <a:rPr lang="en-US" sz="1200" b="0" i="0" u="none" strike="noStrike" baseline="0" dirty="0">
                <a:solidFill>
                  <a:srgbClr val="000000"/>
                </a:solidFill>
                <a:latin typeface="Segoe UI" panose="020B0502040204020203" pitchFamily="34" charset="0"/>
              </a:rPr>
              <a:t>is a collection of visuals from a single page that you can share with others. Often, it's a selected group of visuals that provide quick insight into the data or story you're trying to present. </a:t>
            </a:r>
            <a:endParaRPr lang="en-AU" dirty="0"/>
          </a:p>
          <a:p>
            <a:endParaRPr lang="en-AU" dirty="0"/>
          </a:p>
          <a:p>
            <a:r>
              <a:rPr lang="en-US" sz="1200" b="0" i="0" u="none" strike="noStrike" baseline="0" dirty="0">
                <a:solidFill>
                  <a:srgbClr val="000000"/>
                </a:solidFill>
                <a:latin typeface="Segoe UI" panose="020B0502040204020203" pitchFamily="34" charset="0"/>
              </a:rPr>
              <a:t>In Power BI, a </a:t>
            </a:r>
            <a:r>
              <a:rPr lang="en-US" sz="1200" b="1" i="0" u="none" strike="noStrike" baseline="0" dirty="0">
                <a:solidFill>
                  <a:srgbClr val="000000"/>
                </a:solidFill>
                <a:latin typeface="Segoe UI" panose="020B0502040204020203" pitchFamily="34" charset="0"/>
              </a:rPr>
              <a:t>tile </a:t>
            </a:r>
            <a:r>
              <a:rPr lang="en-US" sz="1200" b="0" i="0" u="none" strike="noStrike" baseline="0" dirty="0">
                <a:solidFill>
                  <a:srgbClr val="000000"/>
                </a:solidFill>
                <a:latin typeface="Segoe UI" panose="020B0502040204020203" pitchFamily="34" charset="0"/>
              </a:rPr>
              <a:t>is a single visualization on a report or a dashboard. It's the rectangular box that holds an individual visual. In the following image, you see one tile, which is also surrounded by other tiles.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4825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11/4/2021 8:41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80146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11/4/2021 8:41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8958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dirty="0"/>
              <a:t>Ensure that all of your students fully understand the components and processes involved. This will be the focus of the module.</a:t>
            </a:r>
          </a:p>
        </p:txBody>
      </p:sp>
      <p:sp>
        <p:nvSpPr>
          <p:cNvPr id="4" name="Slide Number Placeholder 3"/>
          <p:cNvSpPr>
            <a:spLocks noGrp="1"/>
          </p:cNvSpPr>
          <p:nvPr>
            <p:ph type="sldNum" sz="quarter" idx="5"/>
          </p:nvPr>
        </p:nvSpPr>
        <p:spPr/>
        <p:txBody>
          <a:bodyPr/>
          <a:lstStyle/>
          <a:p>
            <a:fld id="{8507DC7E-BC41-4478-BA30-CBCC3A644F0A}" type="slidenum">
              <a:rPr lang="en-US" smtClean="0"/>
              <a:t>4</a:t>
            </a:fld>
            <a:endParaRPr lang="en-US" dirty="0"/>
          </a:p>
        </p:txBody>
      </p:sp>
    </p:spTree>
    <p:extLst>
      <p:ext uri="{BB962C8B-B14F-4D97-AF65-F5344CB8AC3E}">
        <p14:creationId xmlns:p14="http://schemas.microsoft.com/office/powerpoint/2010/main" val="9479222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Link: </a:t>
            </a:r>
            <a:r>
              <a:rPr lang="en-US" sz="1800" dirty="0">
                <a:solidFill>
                  <a:srgbClr val="000000"/>
                </a:solidFill>
                <a:effectLst/>
                <a:latin typeface="Calibri" panose="020F0502020204030204" pitchFamily="34" charset="0"/>
                <a:hlinkClick r:id="rId3"/>
              </a:rPr>
              <a:t>https://www.microsoft.com/videoplayer/embed/RE4A3RR</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61112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t>Instructor notes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 Factory is a service that can ingest large amounts of raw, unorganized data from relational and non-relational systems, and convert this data into meaningful information.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Data Factory provides a scalable and programmable ingestion engine that you can use to implement complex hybrid extract-transform-load (ETL), extract-load-transform (ELT), and data integration projects.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r>
              <a:rPr lang="en-US" sz="800" b="0" kern="1200" dirty="0">
                <a:solidFill>
                  <a:schemeClr val="tx1"/>
                </a:solidFill>
                <a:effectLst/>
                <a:latin typeface="Segoe UI Light" pitchFamily="34" charset="0"/>
                <a:ea typeface="+mn-ea"/>
                <a:cs typeface="+mn-cs"/>
              </a:rPr>
              <a:t>Azure Data Lake is a collection of analytics and storage services that you can combine to implement a big data solution. It comprises three main elements:</a:t>
            </a:r>
            <a:br>
              <a:rPr lang="en-US" sz="800" b="0" kern="1200" dirty="0">
                <a:solidFill>
                  <a:schemeClr val="tx1"/>
                </a:solidFill>
                <a:effectLst/>
                <a:latin typeface="Segoe UI Light" pitchFamily="34" charset="0"/>
                <a:ea typeface="+mn-ea"/>
                <a:cs typeface="+mn-cs"/>
              </a:rPr>
            </a:br>
            <a:r>
              <a:rPr lang="en-US" sz="800" b="0" kern="1200" dirty="0">
                <a:solidFill>
                  <a:schemeClr val="tx1"/>
                </a:solidFill>
                <a:effectLst/>
                <a:latin typeface="Segoe UI Light" pitchFamily="34" charset="0"/>
                <a:ea typeface="+mn-ea"/>
                <a:cs typeface="+mn-cs"/>
              </a:rPr>
              <a:t>- Data Lake Store</a:t>
            </a:r>
          </a:p>
          <a:p>
            <a:r>
              <a:rPr lang="en-US" sz="800" b="0" kern="1200" dirty="0">
                <a:solidFill>
                  <a:schemeClr val="tx1"/>
                </a:solidFill>
                <a:effectLst/>
                <a:latin typeface="Segoe UI Light" pitchFamily="34" charset="0"/>
                <a:ea typeface="+mn-ea"/>
                <a:cs typeface="+mn-cs"/>
              </a:rPr>
              <a:t>- Data Lake Analytics</a:t>
            </a:r>
          </a:p>
          <a:p>
            <a:r>
              <a:rPr lang="en-US" sz="800" b="0" kern="1200" dirty="0">
                <a:solidFill>
                  <a:schemeClr val="tx1"/>
                </a:solidFill>
                <a:effectLst/>
                <a:latin typeface="Segoe UI Light" pitchFamily="34" charset="0"/>
                <a:ea typeface="+mn-ea"/>
                <a:cs typeface="+mn-cs"/>
              </a:rPr>
              <a:t>- HDInsight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Databricks is an analytics platform optimized for the Microsoft Azure cloud services platform.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Designed with the founders of Apache Spark, Databricks is integrated with Azure to provide one-click setup, streamlined workflows, and an interactive workspace that enables collaboration between data scientists, data engineers, and business analysts.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Synapse Analytics is generalized analytics service. You can use it to read data from many sources, process this data, generate various analyses and models, and save the results.</a:t>
            </a:r>
          </a:p>
          <a:p>
            <a:endParaRPr lang="en-GB"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Azure HDInsight is a managed analytics service in the cloud. It's based on Apache Hadoop, a collection of open-source tools and utilities that enable you to run processing tasks over large amounts of data. HDInsight uses a clustered model, similar to that of Synapse Analytics.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HDInsight stores data using Azure Data Lake storage.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dirty="0">
                <a:solidFill>
                  <a:schemeClr val="tx1"/>
                </a:solidFill>
                <a:effectLst/>
                <a:latin typeface="Segoe UI Light" pitchFamily="34" charset="0"/>
                <a:ea typeface="+mn-ea"/>
                <a:cs typeface="+mn-cs"/>
              </a:rPr>
              <a:t>You can use HDInsight to analyze data using frameworks such as Hadoop Map/Reduce, Apache Spark, Apache Hive, Apache Kafka, Apache Storm, R,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772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71717"/>
                </a:solidFill>
                <a:effectLst/>
                <a:latin typeface="Segoe UI" panose="020B0502040204020203" pitchFamily="34" charset="0"/>
              </a:rPr>
              <a:t>Azure Data Factory is a service that can ingest large amounts of raw, unorganized data from relational and non-relational systems, and convert this data into meaningful information. Data Factory provides a scalable and programmable ingestion engine that you can use to implement complex hybrid extract-transform-load (ETL), extract-load-transform (ELT), and data integration projects.</a:t>
            </a:r>
          </a:p>
          <a:p>
            <a:endParaRPr lang="en-US" b="0" i="0" dirty="0">
              <a:solidFill>
                <a:srgbClr val="171717"/>
              </a:solidFill>
              <a:effectLst/>
              <a:latin typeface="Segoe UI" panose="020B0502040204020203" pitchFamily="34" charset="0"/>
            </a:endParaRPr>
          </a:p>
          <a:p>
            <a:r>
              <a:rPr lang="en-US" b="0" i="0" dirty="0">
                <a:solidFill>
                  <a:srgbClr val="171717"/>
                </a:solidFill>
                <a:effectLst/>
                <a:latin typeface="Segoe UI" panose="020B0502040204020203" pitchFamily="34" charset="0"/>
              </a:rPr>
              <a:t>Using Azure Data Factory, you can create and schedule data-driven workflows (called pipelines) that can ingest data from the disparate data stores used by the gaming company. You can build complex ETL processes that transform data visually with data flows or by using compute services such as Azure HDInsight, Azure Databricks, and Azure SQL Database. You can then publish the transformed data to Azure Synapse Analytics for business intelligence applications to consume.</a:t>
            </a:r>
            <a:endParaRPr lang="en-US" dirty="0"/>
          </a:p>
          <a:p>
            <a:endParaRPr lang="en-US" dirty="0"/>
          </a:p>
        </p:txBody>
      </p:sp>
      <p:sp>
        <p:nvSpPr>
          <p:cNvPr id="4" name="Slide Number Placeholder 3"/>
          <p:cNvSpPr>
            <a:spLocks noGrp="1"/>
          </p:cNvSpPr>
          <p:nvPr>
            <p:ph type="sldNum" sz="quarter" idx="5"/>
          </p:nvPr>
        </p:nvSpPr>
        <p:spPr/>
        <p:txBody>
          <a:bodyPr/>
          <a:lstStyle/>
          <a:p>
            <a:fld id="{854280BA-69C1-462F-A6F9-49A7F1F273BA}" type="slidenum">
              <a:rPr lang="en-US" smtClean="0"/>
              <a:t>7</a:t>
            </a:fld>
            <a:endParaRPr lang="en-US" dirty="0"/>
          </a:p>
        </p:txBody>
      </p:sp>
    </p:spTree>
    <p:extLst>
      <p:ext uri="{BB962C8B-B14F-4D97-AF65-F5344CB8AC3E}">
        <p14:creationId xmlns:p14="http://schemas.microsoft.com/office/powerpoint/2010/main" val="4258813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171717"/>
                </a:solidFill>
                <a:effectLst/>
                <a:latin typeface="Segoe UI" panose="020B0502040204020203" pitchFamily="34" charset="0"/>
              </a:rPr>
              <a:t>Data Lake Storage organizes your files into directories and subdirectories for improved file organization. Blob storage can only mimic a directory structure.</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Data Lake Store provides granular security over data, using Access Control Lists. An Access Control List specifies which accounts can access which files and folders in the store. If you are more familiar with Linux, you can use POSIX (Portable Operating System Interface)-style permissions to grant read, write, and search access based on file ownership and group membership of users </a:t>
            </a:r>
          </a:p>
          <a:p>
            <a:pPr algn="l">
              <a:buFont typeface="Arial" panose="020B0604020202020204" pitchFamily="34" charset="0"/>
              <a:buChar char="•"/>
            </a:pPr>
            <a:r>
              <a:rPr lang="en-US" b="0" i="0" dirty="0">
                <a:solidFill>
                  <a:srgbClr val="171717"/>
                </a:solidFill>
                <a:effectLst/>
                <a:latin typeface="Segoe UI" panose="020B0502040204020203" pitchFamily="34" charset="0"/>
              </a:rPr>
              <a:t>Also, you can use directory permissions to enable granular Role-Based Access Control (RBAC) on your data.</a:t>
            </a:r>
          </a:p>
          <a:p>
            <a:pPr algn="l">
              <a:buFont typeface="Arial" panose="020B0604020202020204" pitchFamily="34" charset="0"/>
              <a:buChar char="•"/>
            </a:pPr>
            <a:r>
              <a:rPr lang="en-US" b="0" i="0" dirty="0">
                <a:solidFill>
                  <a:srgbClr val="171717"/>
                </a:solidFill>
                <a:effectLst/>
                <a:latin typeface="Segoe UI" panose="020B0502040204020203" pitchFamily="34" charset="0"/>
              </a:rPr>
              <a:t>Azure Data Lake Storage is compatible with the Hadoop Distributed File System (HDFS). Hadoop is highly flexible and programmable analysis service, used by many organizations to examine large quantities of data. All Apache Hadoop environments can access data in Azure Data Lake Storage Gen2.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61491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Instructor notes</a:t>
            </a:r>
          </a:p>
          <a:p>
            <a:endParaRPr lang="en-US" dirty="0"/>
          </a:p>
          <a:p>
            <a:r>
              <a:rPr lang="en-US" sz="2000" b="0" i="0" dirty="0">
                <a:solidFill>
                  <a:srgbClr val="171717"/>
                </a:solidFill>
                <a:effectLst/>
                <a:latin typeface="Segoe UI" panose="020B0502040204020203" pitchFamily="34" charset="0"/>
              </a:rPr>
              <a:t>Azure Databricks is an analytics platform optimized for the Microsoft Azure cloud services platform. Designed with the founders of Apache Spark, Databricks is integrated with Azure to provide one-click setup, streamlined workflows, and an interactive workspace that enables collaboration between data scientists, data engineers, and business analysts.</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Apache Spark is a highly efficient data processing engine that can consume and process large amounts of data very quickly. There are a significant number of Spark libraries you can use to perform tasks such as SQL processing, aggregations, and to build and train machine learning models using your data.</a:t>
            </a:r>
          </a:p>
          <a:p>
            <a:endParaRPr lang="en-US" sz="2000" b="0" i="0" dirty="0">
              <a:solidFill>
                <a:srgbClr val="171717"/>
              </a:solidFill>
              <a:effectLst/>
              <a:latin typeface="Segoe UI" panose="020B0502040204020203" pitchFamily="34" charset="0"/>
            </a:endParaRPr>
          </a:p>
          <a:p>
            <a:r>
              <a:rPr lang="en-US" sz="2000" b="0" i="0" dirty="0">
                <a:solidFill>
                  <a:srgbClr val="171717"/>
                </a:solidFill>
                <a:effectLst/>
                <a:latin typeface="Segoe UI" panose="020B0502040204020203" pitchFamily="34" charset="0"/>
              </a:rPr>
              <a:t>Azure Databricks provides a graphical user interface where you can define and test your processing step by step, before submitting it as a set of batch tasks. You can create Databricks scripts and query data using languages such as R, Python, and Scala. You write your Spark code using </a:t>
            </a:r>
            <a:r>
              <a:rPr lang="en-US" sz="2000" b="0" i="1" dirty="0">
                <a:solidFill>
                  <a:srgbClr val="171717"/>
                </a:solidFill>
                <a:effectLst/>
                <a:latin typeface="Segoe UI" panose="020B0502040204020203" pitchFamily="34" charset="0"/>
              </a:rPr>
              <a:t>notebooks</a:t>
            </a:r>
            <a:r>
              <a:rPr lang="en-US" sz="2000" b="0" i="0" dirty="0">
                <a:solidFill>
                  <a:srgbClr val="171717"/>
                </a:solidFill>
                <a:effectLst/>
                <a:latin typeface="Segoe UI" panose="020B0502040204020203" pitchFamily="34" charset="0"/>
              </a:rPr>
              <a:t>. A notebook contains </a:t>
            </a:r>
            <a:r>
              <a:rPr lang="en-US" sz="2000" b="0" i="1" dirty="0">
                <a:solidFill>
                  <a:srgbClr val="171717"/>
                </a:solidFill>
                <a:effectLst/>
                <a:latin typeface="Segoe UI" panose="020B0502040204020203" pitchFamily="34" charset="0"/>
              </a:rPr>
              <a:t>cells</a:t>
            </a:r>
            <a:r>
              <a:rPr lang="en-US" sz="2000" b="0" i="0" dirty="0">
                <a:solidFill>
                  <a:srgbClr val="171717"/>
                </a:solidFill>
                <a:effectLst/>
                <a:latin typeface="Segoe UI" panose="020B0502040204020203" pitchFamily="34" charset="0"/>
              </a:rPr>
              <a:t>, each of which contains a separate block of code. When you run a notebook, the code in each cell is passed to Spark in turn for execution.</a:t>
            </a:r>
            <a:endParaRPr lang="en-US" sz="2000" dirty="0"/>
          </a:p>
          <a:p>
            <a:endParaRPr lang="en-US" dirty="0"/>
          </a:p>
        </p:txBody>
      </p:sp>
      <p:sp>
        <p:nvSpPr>
          <p:cNvPr id="4" name="Slide Number Placeholder 3"/>
          <p:cNvSpPr>
            <a:spLocks noGrp="1"/>
          </p:cNvSpPr>
          <p:nvPr>
            <p:ph type="sldNum" sz="quarter" idx="5"/>
          </p:nvPr>
        </p:nvSpPr>
        <p:spPr/>
        <p:txBody>
          <a:bodyPr/>
          <a:lstStyle/>
          <a:p>
            <a:fld id="{D91636E9-2486-48CF-8220-07914262A6C5}" type="slidenum">
              <a:rPr lang="en-US" smtClean="0"/>
              <a:t>9</a:t>
            </a:fld>
            <a:endParaRPr lang="en-US" dirty="0"/>
          </a:p>
        </p:txBody>
      </p:sp>
    </p:spTree>
    <p:extLst>
      <p:ext uri="{BB962C8B-B14F-4D97-AF65-F5344CB8AC3E}">
        <p14:creationId xmlns:p14="http://schemas.microsoft.com/office/powerpoint/2010/main" val="15666890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207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Agenda 2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2083463"/>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3554046"/>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dirty="0"/>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249635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dirty="0"/>
              <a:t>Drag &amp; drop your</a:t>
            </a:r>
            <a:br>
              <a:rPr lang="en-US" dirty="0"/>
            </a:br>
            <a:r>
              <a:rPr lang="en-US" dirty="0"/>
              <a:t>photo here </a:t>
            </a:r>
            <a:br>
              <a:rPr lang="en-US" dirty="0"/>
            </a:br>
            <a:r>
              <a:rPr lang="en-US" dirty="0"/>
              <a:t>or click or tap icon</a:t>
            </a:r>
            <a:br>
              <a:rPr lang="en-US" dirty="0"/>
            </a:br>
            <a:r>
              <a:rPr lang="en-US" dirty="0"/>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endParaRPr lang="en-US" dirty="0"/>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dirty="0"/>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dirty="0"/>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dirty="0"/>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dirty="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dirty="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dirty="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dirty="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dirty="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dirty="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dirty="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dirty="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dirty="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dirty="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dirty="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dirty="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dirty="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dirty="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dirty="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dirty="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dirty="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dirty="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dirty="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dirty="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dirty="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dirty="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dirty="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dirty="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1"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marL="342900" marR="0" lvl="2" indent="-22860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marL="571500" marR="0" lvl="2"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pPr>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marL="342900" marR="0" lvl="2" indent="-222250" algn="l" defTabSz="914367" rtl="0" eaLnBrk="1" fontAlgn="auto" latinLnBrk="0" hangingPunct="1">
              <a:lnSpc>
                <a:spcPct val="100000"/>
              </a:lnSpc>
              <a:spcBef>
                <a:spcPts val="392"/>
              </a:spcBef>
              <a:spcAft>
                <a:spcPts val="588"/>
              </a:spcAft>
              <a:buClrTx/>
              <a:buSzPct val="90000"/>
              <a:buFont typeface="Arial" panose="020B0604020202020204" pitchFamily="34" charset="0"/>
              <a:buChar char="•"/>
              <a:tabLst/>
            </a:pPr>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spc="0">
                <a:solidFill>
                  <a:schemeClr val="accent4"/>
                </a:solidFill>
              </a:defRPr>
            </a:lvl1pPr>
          </a:lstStyle>
          <a:p>
            <a:r>
              <a:rPr lang="en-US" dirty="0"/>
              <a:t>Subheading Segoe UI </a:t>
            </a:r>
            <a:r>
              <a:rPr lang="en-US" dirty="0" err="1"/>
              <a:t>Semibold</a:t>
            </a:r>
            <a:r>
              <a:rPr lang="en-US" dirty="0"/>
              <a:t> 20 </a:t>
            </a:r>
            <a:r>
              <a:rPr lang="en-US" dirty="0" err="1"/>
              <a:t>pt</a:t>
            </a:r>
            <a:endParaRPr lang="en-US" dirty="0"/>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dirty="0">
                <a:solidFill>
                  <a:schemeClr val="bg1">
                    <a:lumMod val="75000"/>
                  </a:schemeClr>
                </a:solidFill>
              </a:rPr>
              <a:t>Closed captioning</a:t>
            </a:r>
            <a:br>
              <a:rPr lang="en-US" sz="700" dirty="0">
                <a:solidFill>
                  <a:schemeClr val="bg1">
                    <a:lumMod val="75000"/>
                  </a:schemeClr>
                </a:solidFill>
              </a:rPr>
            </a:br>
            <a:r>
              <a:rPr lang="en-US" sz="700" dirty="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Gray</a:t>
              </a:r>
            </a:p>
            <a:p>
              <a:pPr defTabSz="914102" fontAlgn="base">
                <a:spcBef>
                  <a:spcPct val="0"/>
                </a:spcBef>
                <a:spcAft>
                  <a:spcPts val="98"/>
                </a:spcAft>
              </a:pPr>
              <a:r>
                <a:rPr lang="en-US" sz="588" dirty="0">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dirty="0">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Blue-Gray</a:t>
              </a:r>
            </a:p>
            <a:p>
              <a:pPr defTabSz="914102" fontAlgn="base">
                <a:spcBef>
                  <a:spcPct val="0"/>
                </a:spcBef>
                <a:spcAft>
                  <a:spcPts val="98"/>
                </a:spcAft>
              </a:pPr>
              <a:r>
                <a:rPr lang="en-US" sz="588" dirty="0">
                  <a:solidFill>
                    <a:schemeClr val="bg1"/>
                  </a:solidFill>
                  <a:ea typeface="Segoe UI" pitchFamily="34" charset="0"/>
                  <a:cs typeface="Segoe UI" pitchFamily="34" charset="0"/>
                </a:rPr>
                <a:t>R36 G58 B94</a:t>
              </a:r>
            </a:p>
            <a:p>
              <a:pPr defTabSz="914102" fontAlgn="base">
                <a:spcBef>
                  <a:spcPct val="0"/>
                </a:spcBef>
                <a:spcAft>
                  <a:spcPts val="98"/>
                </a:spcAft>
              </a:pPr>
              <a:r>
                <a:rPr lang="en-US" sz="588" dirty="0">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Blue</a:t>
              </a:r>
            </a:p>
            <a:p>
              <a:pPr defTabSz="914102" fontAlgn="base">
                <a:spcBef>
                  <a:spcPct val="0"/>
                </a:spcBef>
                <a:spcAft>
                  <a:spcPts val="98"/>
                </a:spcAft>
              </a:pPr>
              <a:r>
                <a:rPr lang="en-US" sz="588" dirty="0">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bg1"/>
                    </a:solidFill>
                    <a:ea typeface="Segoe UI" pitchFamily="34" charset="0"/>
                    <a:cs typeface="Segoe UI" pitchFamily="34" charset="0"/>
                  </a:rPr>
                  <a:t>Black</a:t>
                </a:r>
              </a:p>
              <a:p>
                <a:pPr defTabSz="914102" fontAlgn="base">
                  <a:spcBef>
                    <a:spcPct val="0"/>
                  </a:spcBef>
                  <a:spcAft>
                    <a:spcPts val="98"/>
                  </a:spcAft>
                </a:pPr>
                <a:r>
                  <a:rPr lang="en-US" sz="588" dirty="0">
                    <a:solidFill>
                      <a:schemeClr val="bg1"/>
                    </a:solidFill>
                    <a:ea typeface="Segoe UI" pitchFamily="34" charset="0"/>
                    <a:cs typeface="Segoe UI" pitchFamily="34" charset="0"/>
                  </a:rPr>
                  <a:t>R0 G0 B0</a:t>
                </a:r>
              </a:p>
              <a:p>
                <a:pPr defTabSz="914102" fontAlgn="base">
                  <a:spcBef>
                    <a:spcPct val="0"/>
                  </a:spcBef>
                  <a:spcAft>
                    <a:spcPts val="98"/>
                  </a:spcAft>
                </a:pPr>
                <a:r>
                  <a:rPr lang="en-US" sz="588" dirty="0">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dirty="0">
                    <a:solidFill>
                      <a:schemeClr val="tx1"/>
                    </a:solidFill>
                    <a:ea typeface="Segoe UI" pitchFamily="34" charset="0"/>
                    <a:cs typeface="Segoe UI" pitchFamily="34" charset="0"/>
                  </a:rPr>
                  <a:t>White</a:t>
                </a:r>
              </a:p>
              <a:p>
                <a:pPr defTabSz="914102" fontAlgn="base">
                  <a:spcBef>
                    <a:spcPct val="0"/>
                  </a:spcBef>
                  <a:spcAft>
                    <a:spcPts val="98"/>
                  </a:spcAft>
                </a:pPr>
                <a:r>
                  <a:rPr lang="en-US" sz="588" dirty="0">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dirty="0">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735" r:id="rId16"/>
    <p:sldLayoutId id="2147484691" r:id="rId17"/>
    <p:sldLayoutId id="2147484692" r:id="rId18"/>
    <p:sldLayoutId id="2147484693" r:id="rId19"/>
    <p:sldLayoutId id="2147484694" r:id="rId20"/>
    <p:sldLayoutId id="2147484695" r:id="rId21"/>
    <p:sldLayoutId id="2147484560" r:id="rId22"/>
    <p:sldLayoutId id="2147484580" r:id="rId23"/>
    <p:sldLayoutId id="2147484566" r:id="rId24"/>
    <p:sldLayoutId id="2147484696" r:id="rId25"/>
    <p:sldLayoutId id="2147484697" r:id="rId26"/>
    <p:sldLayoutId id="2147484675" r:id="rId27"/>
    <p:sldLayoutId id="2147484676" r:id="rId28"/>
    <p:sldLayoutId id="2147484711" r:id="rId29"/>
    <p:sldLayoutId id="2147484721" r:id="rId30"/>
    <p:sldLayoutId id="2147484720" r:id="rId31"/>
    <p:sldLayoutId id="2147484726" r:id="rId32"/>
    <p:sldLayoutId id="2147484570" r:id="rId33"/>
    <p:sldLayoutId id="2147484571" r:id="rId34"/>
    <p:sldLayoutId id="2147484572" r:id="rId35"/>
    <p:sldLayoutId id="2147484688" r:id="rId36"/>
    <p:sldLayoutId id="2147484689" r:id="rId37"/>
    <p:sldLayoutId id="2147484690" r:id="rId38"/>
    <p:sldLayoutId id="2147484724" r:id="rId39"/>
    <p:sldLayoutId id="2147484725" r:id="rId40"/>
    <p:sldLayoutId id="2147484722" r:id="rId41"/>
    <p:sldLayoutId id="2147484683" r:id="rId42"/>
    <p:sldLayoutId id="2147484685" r:id="rId43"/>
    <p:sldLayoutId id="2147484673" r:id="rId44"/>
    <p:sldLayoutId id="2147484678" r:id="rId45"/>
    <p:sldLayoutId id="2147484679" r:id="rId46"/>
    <p:sldLayoutId id="2147484717" r:id="rId47"/>
    <p:sldLayoutId id="2147484718" r:id="rId48"/>
    <p:sldLayoutId id="2147484712" r:id="rId49"/>
    <p:sldLayoutId id="2147484713" r:id="rId50"/>
    <p:sldLayoutId id="2147484714" r:id="rId51"/>
    <p:sldLayoutId id="2147484715" r:id="rId52"/>
    <p:sldLayoutId id="2147484716" r:id="rId53"/>
    <p:sldLayoutId id="2147484723" r:id="rId54"/>
    <p:sldLayoutId id="2147484686" r:id="rId55"/>
    <p:sldLayoutId id="2147484674" r:id="rId56"/>
    <p:sldLayoutId id="2147484702" r:id="rId57"/>
    <p:sldLayoutId id="2147484719" r:id="rId58"/>
    <p:sldLayoutId id="2147484701" r:id="rId59"/>
    <p:sldLayoutId id="2147484699" r:id="rId60"/>
    <p:sldLayoutId id="2147484700" r:id="rId61"/>
    <p:sldLayoutId id="2147484703" r:id="rId62"/>
    <p:sldLayoutId id="2147484704" r:id="rId63"/>
    <p:sldLayoutId id="2147484705" r:id="rId64"/>
    <p:sldLayoutId id="2147484706" r:id="rId65"/>
    <p:sldLayoutId id="2147484707" r:id="rId66"/>
    <p:sldLayoutId id="2147484730" r:id="rId67"/>
    <p:sldLayoutId id="2147484710" r:id="rId68"/>
    <p:sldLayoutId id="2147484729" r:id="rId69"/>
    <p:sldLayoutId id="2147484731" r:id="rId70"/>
    <p:sldLayoutId id="2147484732" r:id="rId71"/>
    <p:sldLayoutId id="2147484733" r:id="rId72"/>
    <p:sldLayoutId id="2147484698" r:id="rId73"/>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3.emf"/><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3.emf"/><Relationship Id="rId5" Type="http://schemas.openxmlformats.org/officeDocument/2006/relationships/image" Target="../media/image42.emf"/><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emf"/></Relationships>
</file>

<file path=ppt/slides/_rels/slide1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1.emf"/><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0.em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9.emf"/><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61.emf"/><Relationship Id="rId7" Type="http://schemas.openxmlformats.org/officeDocument/2006/relationships/image" Target="../media/image64.emf"/><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3.emf"/><Relationship Id="rId5" Type="http://schemas.openxmlformats.org/officeDocument/2006/relationships/image" Target="../media/image62.sv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68.emf"/><Relationship Id="rId4" Type="http://schemas.openxmlformats.org/officeDocument/2006/relationships/image" Target="../media/image67.emf"/></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83.emf"/><Relationship Id="rId7" Type="http://schemas.openxmlformats.org/officeDocument/2006/relationships/image" Target="../media/image85.emf"/><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84.emf"/><Relationship Id="rId5" Type="http://schemas.openxmlformats.org/officeDocument/2006/relationships/image" Target="../media/image62.sv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3" Type="http://schemas.openxmlformats.org/officeDocument/2006/relationships/hyperlink" Target="https://www.microsoft.com/videoplayer/embed/RE4A3RR" TargetMode="External"/><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it-IT" dirty="0"/>
              <a:t>Module 4: </a:t>
            </a:r>
            <a:r>
              <a:rPr lang="en-US" dirty="0"/>
              <a:t>Explore modern data warehouse analytics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Analysis Services?</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193214" y="907674"/>
            <a:ext cx="11801167" cy="1126462"/>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lt"/>
                <a:cs typeface="Segoe UI"/>
              </a:rPr>
              <a:t>Azure Analysis Services builds tabular models to support online analytical processing (OLAP) queries. It can combine data from multiple sources, including Azure SQL Database, Azure Synapse Analytics, Azure Data Lake Store, Azure Cosmos DB and others.</a:t>
            </a:r>
            <a:endParaRPr kumimoji="0" lang="en-US" sz="2000" b="0" i="0" u="none" strike="noStrike" kern="1200" cap="none" spc="0" normalizeH="0" baseline="0" noProof="0" dirty="0">
              <a:ln>
                <a:noFill/>
              </a:ln>
              <a:solidFill>
                <a:srgbClr val="000000"/>
              </a:solidFill>
              <a:effectLst/>
              <a:uLnTx/>
              <a:uFillTx/>
              <a:latin typeface="Segoe UI"/>
              <a:ea typeface="+mn-ea"/>
              <a:cs typeface="Segoe UI"/>
            </a:endParaRPr>
          </a:p>
        </p:txBody>
      </p:sp>
      <p:pic>
        <p:nvPicPr>
          <p:cNvPr id="4" name="Picture 3" descr="Diagram showing Azure Analysis Services from Data source through visualization including Authentication">
            <a:extLst>
              <a:ext uri="{FF2B5EF4-FFF2-40B4-BE49-F238E27FC236}">
                <a16:creationId xmlns:a16="http://schemas.microsoft.com/office/drawing/2014/main" id="{B84724B9-718D-467F-9C58-B15872E61622}"/>
              </a:ext>
            </a:extLst>
          </p:cNvPr>
          <p:cNvPicPr>
            <a:picLocks noChangeAspect="1"/>
          </p:cNvPicPr>
          <p:nvPr/>
        </p:nvPicPr>
        <p:blipFill rotWithShape="1">
          <a:blip r:embed="rId3"/>
          <a:srcRect l="-11859" t="-181" r="-11859" b="-181"/>
          <a:stretch/>
        </p:blipFill>
        <p:spPr>
          <a:xfrm>
            <a:off x="1080328" y="2034136"/>
            <a:ext cx="10031344" cy="3581530"/>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7883511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HDInsight?</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4666" y="944545"/>
            <a:ext cx="11801167" cy="8494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Azure HDInsight is a big data processing services which allows you to use open-source libraries on the one platform, in an Azure environment.</a:t>
            </a:r>
          </a:p>
        </p:txBody>
      </p:sp>
      <p:pic>
        <p:nvPicPr>
          <p:cNvPr id="2" name="Picture 1" descr="Image showing the elements of Azure Databricks">
            <a:extLst>
              <a:ext uri="{FF2B5EF4-FFF2-40B4-BE49-F238E27FC236}">
                <a16:creationId xmlns:a16="http://schemas.microsoft.com/office/drawing/2014/main" id="{7AE76F70-0EAE-44D7-AD15-3087114F9F80}"/>
              </a:ext>
            </a:extLst>
          </p:cNvPr>
          <p:cNvPicPr>
            <a:picLocks noChangeAspect="1"/>
          </p:cNvPicPr>
          <p:nvPr/>
        </p:nvPicPr>
        <p:blipFill rotWithShape="1">
          <a:blip r:embed="rId3"/>
          <a:srcRect l="-89597" t="-3449" r="-89597" b="-3449"/>
          <a:stretch/>
        </p:blipFill>
        <p:spPr>
          <a:xfrm>
            <a:off x="663845" y="1794008"/>
            <a:ext cx="10864309" cy="387654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0140909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1: Knowledge check</a:t>
            </a:r>
          </a:p>
        </p:txBody>
      </p:sp>
      <p:pic>
        <p:nvPicPr>
          <p:cNvPr id="44" name="Picture 43" descr="Azure Synapse Analytics logo">
            <a:extLst>
              <a:ext uri="{FF2B5EF4-FFF2-40B4-BE49-F238E27FC236}">
                <a16:creationId xmlns:a16="http://schemas.microsoft.com/office/drawing/2014/main" id="{CFAA2E71-9486-4F82-BF38-92601471956B}"/>
              </a:ext>
            </a:extLst>
          </p:cNvPr>
          <p:cNvPicPr>
            <a:picLocks noChangeAspect="1"/>
          </p:cNvPicPr>
          <p:nvPr/>
        </p:nvPicPr>
        <p:blipFill>
          <a:blip r:embed="rId3"/>
          <a:stretch>
            <a:fillRect/>
          </a:stretch>
        </p:blipFill>
        <p:spPr>
          <a:xfrm>
            <a:off x="427038" y="1195592"/>
            <a:ext cx="952500" cy="952500"/>
          </a:xfrm>
          <a:prstGeom prst="rect">
            <a:avLst/>
          </a:prstGeom>
        </p:spPr>
      </p:pic>
      <p:sp>
        <p:nvSpPr>
          <p:cNvPr id="12" name="TextBox 11">
            <a:extLst>
              <a:ext uri="{FF2B5EF4-FFF2-40B4-BE49-F238E27FC236}">
                <a16:creationId xmlns:a16="http://schemas.microsoft.com/office/drawing/2014/main" id="{A07544AA-8356-497F-BFAA-09C3B5DA4754}"/>
              </a:ext>
            </a:extLst>
          </p:cNvPr>
          <p:cNvSpPr txBox="1"/>
          <p:nvPr/>
        </p:nvSpPr>
        <p:spPr>
          <a:xfrm>
            <a:off x="1615067" y="1195592"/>
            <a:ext cx="10157834" cy="1131079"/>
          </a:xfrm>
          <a:prstGeom prst="rect">
            <a:avLst/>
          </a:prstGeom>
          <a:noFill/>
        </p:spPr>
        <p:txBody>
          <a:bodyPr wrap="square" lIns="0" tIns="0" rIns="0" bIns="0">
            <a:spAutoFit/>
          </a:bodyPr>
          <a:lstStyle/>
          <a:p>
            <a:pPr marL="0" lvl="1">
              <a:spcAft>
                <a:spcPts val="300"/>
              </a:spcAft>
            </a:pPr>
            <a:r>
              <a:rPr lang="en-US" sz="1800" dirty="0">
                <a:latin typeface="+mj-lt"/>
              </a:rPr>
              <a:t>When should you use Azure Synapse Analytics?</a:t>
            </a:r>
          </a:p>
          <a:p>
            <a:pPr marL="349724" lvl="1" indent="-349724">
              <a:spcAft>
                <a:spcPts val="300"/>
              </a:spcAft>
              <a:buFont typeface="Wingdings" panose="05000000000000000000" pitchFamily="2" charset="2"/>
              <a:buChar char="q"/>
            </a:pPr>
            <a:r>
              <a:rPr lang="en-US" sz="1600" dirty="0"/>
              <a:t>To perform very complex queries and aggregations </a:t>
            </a:r>
          </a:p>
          <a:p>
            <a:pPr marL="349724" lvl="1" indent="-349724">
              <a:spcAft>
                <a:spcPts val="300"/>
              </a:spcAft>
              <a:buFont typeface="Wingdings" panose="05000000000000000000" pitchFamily="2" charset="2"/>
              <a:buChar char="q"/>
            </a:pPr>
            <a:r>
              <a:rPr lang="en-US" sz="1600" dirty="0"/>
              <a:t>To create dashboards from tabular data </a:t>
            </a:r>
          </a:p>
          <a:p>
            <a:pPr marL="349724" lvl="1" indent="-349724">
              <a:spcAft>
                <a:spcPts val="300"/>
              </a:spcAft>
              <a:buFont typeface="Wingdings" panose="05000000000000000000" pitchFamily="2" charset="2"/>
              <a:buChar char="q"/>
            </a:pPr>
            <a:r>
              <a:rPr lang="en-US" sz="1600" dirty="0"/>
              <a:t>To enable large number of users to query analytics data</a:t>
            </a:r>
          </a:p>
        </p:txBody>
      </p:sp>
      <p:pic>
        <p:nvPicPr>
          <p:cNvPr id="13" name="Graphic 12" descr="Checkmark on To perform very complex queries and aggregations ">
            <a:extLst>
              <a:ext uri="{FF2B5EF4-FFF2-40B4-BE49-F238E27FC236}">
                <a16:creationId xmlns:a16="http://schemas.microsoft.com/office/drawing/2014/main" id="{D17A2D8A-23AB-43E6-9CEB-9670FA39C1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779" y="1467968"/>
            <a:ext cx="225870" cy="225870"/>
          </a:xfrm>
          <a:prstGeom prst="rect">
            <a:avLst/>
          </a:prstGeom>
        </p:spPr>
      </p:pic>
      <p:cxnSp>
        <p:nvCxnSpPr>
          <p:cNvPr id="14" name="Straight Connector 13">
            <a:extLst>
              <a:ext uri="{FF2B5EF4-FFF2-40B4-BE49-F238E27FC236}">
                <a16:creationId xmlns:a16="http://schemas.microsoft.com/office/drawing/2014/main" id="{78E05849-89CD-49D2-9B23-E07A25769E18}"/>
              </a:ext>
              <a:ext uri="{C183D7F6-B498-43B3-948B-1728B52AA6E4}">
                <adec:decorative xmlns:adec="http://schemas.microsoft.com/office/drawing/2017/decorative" val="1"/>
              </a:ext>
            </a:extLst>
          </p:cNvPr>
          <p:cNvCxnSpPr>
            <a:cxnSpLocks/>
          </p:cNvCxnSpPr>
          <p:nvPr/>
        </p:nvCxnSpPr>
        <p:spPr>
          <a:xfrm>
            <a:off x="1629854" y="2496723"/>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8" name="Picture 47" descr="Icon of a cloud with multiples lines extending from it">
            <a:extLst>
              <a:ext uri="{FF2B5EF4-FFF2-40B4-BE49-F238E27FC236}">
                <a16:creationId xmlns:a16="http://schemas.microsoft.com/office/drawing/2014/main" id="{36C4A683-F874-4E25-87ED-4AE1C53DA9D8}"/>
              </a:ext>
            </a:extLst>
          </p:cNvPr>
          <p:cNvPicPr>
            <a:picLocks noChangeAspect="1"/>
          </p:cNvPicPr>
          <p:nvPr/>
        </p:nvPicPr>
        <p:blipFill>
          <a:blip r:embed="rId6"/>
          <a:stretch>
            <a:fillRect/>
          </a:stretch>
        </p:blipFill>
        <p:spPr>
          <a:xfrm>
            <a:off x="427038" y="2666775"/>
            <a:ext cx="952500" cy="952500"/>
          </a:xfrm>
          <a:prstGeom prst="rect">
            <a:avLst/>
          </a:prstGeom>
        </p:spPr>
      </p:pic>
      <p:sp>
        <p:nvSpPr>
          <p:cNvPr id="16" name="TextBox 15">
            <a:extLst>
              <a:ext uri="{FF2B5EF4-FFF2-40B4-BE49-F238E27FC236}">
                <a16:creationId xmlns:a16="http://schemas.microsoft.com/office/drawing/2014/main" id="{7A635B01-CAB7-4BFC-B0B7-8621632891A0}"/>
              </a:ext>
            </a:extLst>
          </p:cNvPr>
          <p:cNvSpPr txBox="1"/>
          <p:nvPr/>
        </p:nvSpPr>
        <p:spPr>
          <a:xfrm>
            <a:off x="1630991" y="2666775"/>
            <a:ext cx="10142080" cy="1131079"/>
          </a:xfrm>
          <a:prstGeom prst="rect">
            <a:avLst/>
          </a:prstGeom>
          <a:noFill/>
        </p:spPr>
        <p:txBody>
          <a:bodyPr wrap="square" lIns="0" tIns="0" rIns="0" bIns="0">
            <a:spAutoFit/>
          </a:bodyPr>
          <a:lstStyle/>
          <a:p>
            <a:pPr marL="0" lvl="1">
              <a:spcAft>
                <a:spcPts val="300"/>
              </a:spcAft>
            </a:pPr>
            <a:r>
              <a:rPr lang="en-US" sz="1800" dirty="0">
                <a:latin typeface="+mj-lt"/>
              </a:rPr>
              <a:t>What is the purpose of data ingestion? </a:t>
            </a:r>
          </a:p>
          <a:p>
            <a:pPr marL="349724" lvl="1" indent="-349724">
              <a:spcAft>
                <a:spcPts val="300"/>
              </a:spcAft>
              <a:buFont typeface="Wingdings" panose="05000000000000000000" pitchFamily="2" charset="2"/>
              <a:buChar char="q"/>
            </a:pPr>
            <a:r>
              <a:rPr lang="en-US" sz="1600" dirty="0"/>
              <a:t>To perform complex data transformations over data received from external sources</a:t>
            </a:r>
          </a:p>
          <a:p>
            <a:pPr marL="349724" lvl="1" indent="-349724">
              <a:spcAft>
                <a:spcPts val="300"/>
              </a:spcAft>
              <a:buFont typeface="Wingdings" panose="05000000000000000000" pitchFamily="2" charset="2"/>
              <a:buChar char="q"/>
            </a:pPr>
            <a:r>
              <a:rPr lang="en-US" sz="1600" dirty="0"/>
              <a:t>To capture data flowing into a data warehouse system as quickly as possible</a:t>
            </a:r>
          </a:p>
          <a:p>
            <a:pPr marL="349724" lvl="1" indent="-349724">
              <a:spcAft>
                <a:spcPts val="300"/>
              </a:spcAft>
              <a:buFont typeface="Wingdings" panose="05000000000000000000" pitchFamily="2" charset="2"/>
              <a:buChar char="q"/>
            </a:pPr>
            <a:r>
              <a:rPr lang="en-US" sz="1600" dirty="0"/>
              <a:t>To visualize the results of data analysis</a:t>
            </a:r>
          </a:p>
        </p:txBody>
      </p:sp>
      <p:pic>
        <p:nvPicPr>
          <p:cNvPr id="18" name="Graphic 17" descr="Checkmark on To visualize the results of data analysis">
            <a:extLst>
              <a:ext uri="{FF2B5EF4-FFF2-40B4-BE49-F238E27FC236}">
                <a16:creationId xmlns:a16="http://schemas.microsoft.com/office/drawing/2014/main" id="{A71AFA0B-E699-4874-BB49-678B16FFF5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779" y="3228554"/>
            <a:ext cx="225870" cy="225870"/>
          </a:xfrm>
          <a:prstGeom prst="rect">
            <a:avLst/>
          </a:prstGeom>
        </p:spPr>
      </p:pic>
      <p:cxnSp>
        <p:nvCxnSpPr>
          <p:cNvPr id="20" name="Straight Connector 19">
            <a:extLst>
              <a:ext uri="{FF2B5EF4-FFF2-40B4-BE49-F238E27FC236}">
                <a16:creationId xmlns:a16="http://schemas.microsoft.com/office/drawing/2014/main" id="{F5A7F7CF-85C2-4B0F-8502-3F6DA3423FF0}"/>
              </a:ext>
              <a:ext uri="{C183D7F6-B498-43B3-948B-1728B52AA6E4}">
                <adec:decorative xmlns:adec="http://schemas.microsoft.com/office/drawing/2017/decorative" val="1"/>
              </a:ext>
            </a:extLst>
          </p:cNvPr>
          <p:cNvCxnSpPr>
            <a:cxnSpLocks/>
          </p:cNvCxnSpPr>
          <p:nvPr/>
        </p:nvCxnSpPr>
        <p:spPr>
          <a:xfrm>
            <a:off x="1630422" y="3967906"/>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6" name="Picture 45" descr="Icon of four squares arranged to form a square">
            <a:extLst>
              <a:ext uri="{FF2B5EF4-FFF2-40B4-BE49-F238E27FC236}">
                <a16:creationId xmlns:a16="http://schemas.microsoft.com/office/drawing/2014/main" id="{EF4F1251-6DEB-499A-B057-0AB37F65B9FD}"/>
              </a:ext>
            </a:extLst>
          </p:cNvPr>
          <p:cNvPicPr>
            <a:picLocks noChangeAspect="1"/>
          </p:cNvPicPr>
          <p:nvPr/>
        </p:nvPicPr>
        <p:blipFill>
          <a:blip r:embed="rId7"/>
          <a:stretch>
            <a:fillRect/>
          </a:stretch>
        </p:blipFill>
        <p:spPr>
          <a:xfrm>
            <a:off x="427038" y="4137960"/>
            <a:ext cx="952500" cy="952500"/>
          </a:xfrm>
          <a:prstGeom prst="rect">
            <a:avLst/>
          </a:prstGeom>
        </p:spPr>
      </p:pic>
      <p:sp>
        <p:nvSpPr>
          <p:cNvPr id="22" name="TextBox 21">
            <a:extLst>
              <a:ext uri="{FF2B5EF4-FFF2-40B4-BE49-F238E27FC236}">
                <a16:creationId xmlns:a16="http://schemas.microsoft.com/office/drawing/2014/main" id="{1610F2DD-9C9B-4466-8688-BA11CA5BBA9E}"/>
              </a:ext>
            </a:extLst>
          </p:cNvPr>
          <p:cNvSpPr txBox="1"/>
          <p:nvPr/>
        </p:nvSpPr>
        <p:spPr>
          <a:xfrm>
            <a:off x="1626779" y="4137960"/>
            <a:ext cx="10149290" cy="1131079"/>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800" dirty="0">
                <a:latin typeface="+mj-lt"/>
              </a:rPr>
              <a:t>What is the primary difference between a data lake and a data warehouse?</a:t>
            </a:r>
          </a:p>
          <a:p>
            <a:pPr marL="349724" marR="0" lvl="1" indent="-349724" fontAlgn="auto">
              <a:lnSpc>
                <a:spcPct val="100000"/>
              </a:lnSpc>
              <a:spcAft>
                <a:spcPts val="300"/>
              </a:spcAft>
              <a:buClrTx/>
              <a:buSzTx/>
              <a:buFont typeface="Wingdings" panose="05000000000000000000" pitchFamily="2" charset="2"/>
              <a:buChar char="q"/>
              <a:tabLst/>
              <a:defRPr/>
            </a:pPr>
            <a:r>
              <a:rPr lang="en-US" sz="1600" dirty="0"/>
              <a:t>A data lake contains </a:t>
            </a:r>
            <a:r>
              <a:rPr lang="en-US" sz="1600" dirty="0">
                <a:solidFill>
                  <a:schemeClr val="tx2"/>
                </a:solidFill>
                <a:latin typeface="+mj-lt"/>
              </a:rPr>
              <a:t>structured information</a:t>
            </a:r>
            <a:r>
              <a:rPr lang="en-US" sz="1600" dirty="0"/>
              <a:t>, but a data warehouse holds </a:t>
            </a:r>
            <a:r>
              <a:rPr lang="en-US" sz="1600" dirty="0">
                <a:solidFill>
                  <a:schemeClr val="tx2"/>
                </a:solidFill>
                <a:latin typeface="+mj-lt"/>
              </a:rPr>
              <a:t>raw business data</a:t>
            </a:r>
          </a:p>
          <a:p>
            <a:pPr marL="349724" marR="0" lvl="1" indent="-349724" fontAlgn="auto">
              <a:lnSpc>
                <a:spcPct val="100000"/>
              </a:lnSpc>
              <a:spcAft>
                <a:spcPts val="300"/>
              </a:spcAft>
              <a:buClrTx/>
              <a:buSzTx/>
              <a:buFont typeface="Wingdings" panose="05000000000000000000" pitchFamily="2" charset="2"/>
              <a:buChar char="q"/>
              <a:tabLst/>
              <a:defRPr/>
            </a:pPr>
            <a:r>
              <a:rPr lang="en-US" sz="1600" dirty="0"/>
              <a:t>A data lake holds </a:t>
            </a:r>
            <a:r>
              <a:rPr lang="en-US" sz="1600" dirty="0">
                <a:solidFill>
                  <a:schemeClr val="tx2"/>
                </a:solidFill>
                <a:latin typeface="+mj-lt"/>
              </a:rPr>
              <a:t>raw data</a:t>
            </a:r>
            <a:r>
              <a:rPr lang="en-US" sz="1600" dirty="0">
                <a:latin typeface="+mj-lt"/>
              </a:rPr>
              <a:t>, </a:t>
            </a:r>
            <a:r>
              <a:rPr lang="en-US" sz="1600" dirty="0"/>
              <a:t>but a data warehouse holds </a:t>
            </a:r>
            <a:r>
              <a:rPr lang="en-US" sz="1600" dirty="0">
                <a:solidFill>
                  <a:schemeClr val="tx2"/>
                </a:solidFill>
                <a:latin typeface="+mj-lt"/>
              </a:rPr>
              <a:t>structured information</a:t>
            </a:r>
          </a:p>
          <a:p>
            <a:pPr marL="349724" marR="0" lvl="1" indent="-349724" fontAlgn="auto">
              <a:lnSpc>
                <a:spcPct val="100000"/>
              </a:lnSpc>
              <a:spcAft>
                <a:spcPts val="300"/>
              </a:spcAft>
              <a:buClrTx/>
              <a:buSzTx/>
              <a:buFont typeface="Wingdings" panose="05000000000000000000" pitchFamily="2" charset="2"/>
              <a:buChar char="q"/>
              <a:tabLst/>
              <a:defRPr/>
            </a:pPr>
            <a:r>
              <a:rPr lang="en-US" sz="1600" dirty="0"/>
              <a:t>Data stored in a data lake is dynamic, but information stored in a data warehouse is static</a:t>
            </a:r>
          </a:p>
        </p:txBody>
      </p:sp>
      <p:pic>
        <p:nvPicPr>
          <p:cNvPr id="23" name="Graphic 22" descr="Checkmark on A data lake holds raw data, but a data warehouse holds structured information">
            <a:extLst>
              <a:ext uri="{FF2B5EF4-FFF2-40B4-BE49-F238E27FC236}">
                <a16:creationId xmlns:a16="http://schemas.microsoft.com/office/drawing/2014/main" id="{3EEA0061-1E99-444E-897B-01C0B6D258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6779" y="4684449"/>
            <a:ext cx="225870" cy="225870"/>
          </a:xfrm>
          <a:prstGeom prst="rect">
            <a:avLst/>
          </a:prstGeom>
        </p:spPr>
      </p:pic>
    </p:spTree>
    <p:extLst>
      <p:ext uri="{BB962C8B-B14F-4D97-AF65-F5344CB8AC3E}">
        <p14:creationId xmlns:p14="http://schemas.microsoft.com/office/powerpoint/2010/main" val="79760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r>
              <a:rPr lang="en-US" sz="2400" dirty="0"/>
              <a:t>Lesson 2: Explore large-scale data analytics</a:t>
            </a:r>
            <a:endParaRPr lang="en-IN" sz="2400" dirty="0"/>
          </a:p>
        </p:txBody>
      </p:sp>
      <p:pic>
        <p:nvPicPr>
          <p:cNvPr id="4" name="Picture Placeholder 3" descr="Icon of a cloud with multiples lines extending from it">
            <a:extLst>
              <a:ext uri="{FF2B5EF4-FFF2-40B4-BE49-F238E27FC236}">
                <a16:creationId xmlns:a16="http://schemas.microsoft.com/office/drawing/2014/main" id="{EFC4DA07-2EC1-43F2-ADBE-0180BC6B6271}"/>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3">
            <a:clrChange>
              <a:clrFrom>
                <a:srgbClr val="FFFFFF"/>
              </a:clrFrom>
              <a:clrTo>
                <a:srgbClr val="FFFFFF">
                  <a:alpha val="0"/>
                </a:srgbClr>
              </a:clrTo>
            </a:clrChange>
          </a:blip>
          <a:srcRect/>
          <a:stretch/>
        </p:blipFill>
        <p:spPr/>
      </p:pic>
    </p:spTree>
    <p:extLst>
      <p:ext uri="{BB962C8B-B14F-4D97-AF65-F5344CB8AC3E}">
        <p14:creationId xmlns:p14="http://schemas.microsoft.com/office/powerpoint/2010/main" val="24388181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2 objectives</a:t>
            </a:r>
          </a:p>
        </p:txBody>
      </p:sp>
      <p:pic>
        <p:nvPicPr>
          <p:cNvPr id="8" name="Picture 7">
            <a:extLst>
              <a:ext uri="{FF2B5EF4-FFF2-40B4-BE49-F238E27FC236}">
                <a16:creationId xmlns:a16="http://schemas.microsoft.com/office/drawing/2014/main" id="{343C3480-32DE-4D91-B125-EC29104C86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987803" y="627216"/>
            <a:ext cx="841248" cy="841248"/>
          </a:xfrm>
          <a:prstGeom prst="rect">
            <a:avLst/>
          </a:prstGeom>
        </p:spPr>
      </p:pic>
      <p:sp>
        <p:nvSpPr>
          <p:cNvPr id="11" name="Text Placeholder 10">
            <a:extLst>
              <a:ext uri="{FF2B5EF4-FFF2-40B4-BE49-F238E27FC236}">
                <a16:creationId xmlns:a16="http://schemas.microsoft.com/office/drawing/2014/main" id="{803D9C37-CCC2-4F5A-8EC7-A43EB41EC3CA}"/>
              </a:ext>
            </a:extLst>
          </p:cNvPr>
          <p:cNvSpPr txBox="1">
            <a:spLocks noGrp="1"/>
          </p:cNvSpPr>
          <p:nvPr>
            <p:ph type="body" sz="quarter" idx="21"/>
          </p:nvPr>
        </p:nvSpPr>
        <p:spPr>
          <a:xfrm>
            <a:off x="4078288" y="435622"/>
            <a:ext cx="7695069" cy="1224436"/>
          </a:xfrm>
        </p:spPr>
        <p:txBody>
          <a:bodyPr/>
          <a:lstStyle/>
          <a:p>
            <a:r>
              <a:rPr lang="it-IT" sz="2200" dirty="0"/>
              <a:t>Describe data ingestion in Azure</a:t>
            </a:r>
          </a:p>
        </p:txBody>
      </p:sp>
      <p:pic>
        <p:nvPicPr>
          <p:cNvPr id="3" name="Picture 2">
            <a:extLst>
              <a:ext uri="{FF2B5EF4-FFF2-40B4-BE49-F238E27FC236}">
                <a16:creationId xmlns:a16="http://schemas.microsoft.com/office/drawing/2014/main" id="{C5840AEA-F0A9-4887-910C-A2C6A851F5E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987803" y="1707772"/>
            <a:ext cx="841248" cy="840129"/>
          </a:xfrm>
          <a:prstGeom prst="rect">
            <a:avLst/>
          </a:prstGeom>
        </p:spPr>
      </p:pic>
      <p:sp>
        <p:nvSpPr>
          <p:cNvPr id="9" name="Text Placeholder 8">
            <a:extLst>
              <a:ext uri="{FF2B5EF4-FFF2-40B4-BE49-F238E27FC236}">
                <a16:creationId xmlns:a16="http://schemas.microsoft.com/office/drawing/2014/main" id="{1F843F5B-0956-44E8-8A5E-BAF223DAFBDA}"/>
              </a:ext>
            </a:extLst>
          </p:cNvPr>
          <p:cNvSpPr txBox="1">
            <a:spLocks noGrp="1"/>
          </p:cNvSpPr>
          <p:nvPr>
            <p:ph type="body" sz="quarter" idx="22"/>
          </p:nvPr>
        </p:nvSpPr>
        <p:spPr>
          <a:xfrm>
            <a:off x="4078288" y="1515619"/>
            <a:ext cx="7695069" cy="1224436"/>
          </a:xfrm>
        </p:spPr>
        <p:txBody>
          <a:bodyPr/>
          <a:lstStyle/>
          <a:p>
            <a:r>
              <a:rPr lang="en-US" sz="2200" dirty="0"/>
              <a:t>Describe components of Azure Data Factory</a:t>
            </a:r>
          </a:p>
        </p:txBody>
      </p:sp>
      <p:pic>
        <p:nvPicPr>
          <p:cNvPr id="10" name="Picture 9">
            <a:extLst>
              <a:ext uri="{FF2B5EF4-FFF2-40B4-BE49-F238E27FC236}">
                <a16:creationId xmlns:a16="http://schemas.microsoft.com/office/drawing/2014/main" id="{0C7C31E8-6615-4E76-820C-8C85256437A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987803" y="3816253"/>
            <a:ext cx="841248" cy="841248"/>
          </a:xfrm>
          <a:prstGeom prst="rect">
            <a:avLst/>
          </a:prstGeom>
        </p:spPr>
      </p:pic>
      <p:sp>
        <p:nvSpPr>
          <p:cNvPr id="13" name="Text Placeholder 5">
            <a:extLst>
              <a:ext uri="{FF2B5EF4-FFF2-40B4-BE49-F238E27FC236}">
                <a16:creationId xmlns:a16="http://schemas.microsoft.com/office/drawing/2014/main" id="{429F31AA-3342-4160-AA71-A12D30517CBD}"/>
              </a:ext>
            </a:extLst>
          </p:cNvPr>
          <p:cNvSpPr txBox="1">
            <a:spLocks/>
          </p:cNvSpPr>
          <p:nvPr/>
        </p:nvSpPr>
        <p:spPr>
          <a:xfrm>
            <a:off x="4046448" y="2544662"/>
            <a:ext cx="7695069" cy="1224436"/>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lang="en-US" sz="1600"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dirty="0"/>
              <a:t>Describe data processing options for performing analytics</a:t>
            </a:r>
            <a:br>
              <a:rPr lang="en-US" sz="2200" dirty="0"/>
            </a:br>
            <a:r>
              <a:rPr lang="en-US" sz="2200" dirty="0"/>
              <a:t>in Azure</a:t>
            </a:r>
          </a:p>
        </p:txBody>
      </p:sp>
      <p:sp>
        <p:nvSpPr>
          <p:cNvPr id="7" name="Text Placeholder 6">
            <a:extLst>
              <a:ext uri="{FF2B5EF4-FFF2-40B4-BE49-F238E27FC236}">
                <a16:creationId xmlns:a16="http://schemas.microsoft.com/office/drawing/2014/main" id="{EC0E2114-C64D-461E-ADE1-75FC01C5D6FF}"/>
              </a:ext>
            </a:extLst>
          </p:cNvPr>
          <p:cNvSpPr txBox="1">
            <a:spLocks noGrp="1"/>
          </p:cNvSpPr>
          <p:nvPr>
            <p:ph type="body" sz="quarter" idx="23"/>
          </p:nvPr>
        </p:nvSpPr>
        <p:spPr>
          <a:xfrm>
            <a:off x="4078288" y="3624659"/>
            <a:ext cx="7695069" cy="1224436"/>
          </a:xfrm>
        </p:spPr>
        <p:txBody>
          <a:bodyPr/>
          <a:lstStyle/>
          <a:p>
            <a:r>
              <a:rPr lang="en-US" sz="2200" dirty="0"/>
              <a:t>See how to use Azure Data Factory to load data into a data warehouse</a:t>
            </a:r>
          </a:p>
        </p:txBody>
      </p:sp>
      <p:pic>
        <p:nvPicPr>
          <p:cNvPr id="12" name="Picture 11">
            <a:extLst>
              <a:ext uri="{FF2B5EF4-FFF2-40B4-BE49-F238E27FC236}">
                <a16:creationId xmlns:a16="http://schemas.microsoft.com/office/drawing/2014/main" id="{F1A31765-3A03-413D-BA03-284DEEB021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987803" y="2759714"/>
            <a:ext cx="841248" cy="841248"/>
          </a:xfrm>
          <a:prstGeom prst="rect">
            <a:avLst/>
          </a:prstGeom>
        </p:spPr>
      </p:pic>
      <p:pic>
        <p:nvPicPr>
          <p:cNvPr id="14" name="Picture 13">
            <a:extLst>
              <a:ext uri="{FF2B5EF4-FFF2-40B4-BE49-F238E27FC236}">
                <a16:creationId xmlns:a16="http://schemas.microsoft.com/office/drawing/2014/main" id="{4DFFF858-9460-4B50-BEBC-59AFFB25070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019643" y="4868754"/>
            <a:ext cx="841248" cy="841248"/>
          </a:xfrm>
          <a:prstGeom prst="rect">
            <a:avLst/>
          </a:prstGeom>
        </p:spPr>
      </p:pic>
      <p:sp>
        <p:nvSpPr>
          <p:cNvPr id="15" name="Text Placeholder 6">
            <a:extLst>
              <a:ext uri="{FF2B5EF4-FFF2-40B4-BE49-F238E27FC236}">
                <a16:creationId xmlns:a16="http://schemas.microsoft.com/office/drawing/2014/main" id="{8E5C6526-B07A-4BF2-9661-3BD73D8CC69A}"/>
              </a:ext>
            </a:extLst>
          </p:cNvPr>
          <p:cNvSpPr txBox="1">
            <a:spLocks/>
          </p:cNvSpPr>
          <p:nvPr/>
        </p:nvSpPr>
        <p:spPr>
          <a:xfrm>
            <a:off x="4078288" y="4653702"/>
            <a:ext cx="7695069" cy="1224436"/>
          </a:xfrm>
          <a:prstGeom prst="rect">
            <a:avLst/>
          </a:prstGeom>
        </p:spPr>
        <p:txBody>
          <a:bodyPr vert="horz" wrap="square" lIns="0" tIns="0" rIns="0" bIns="0" rtlCol="0" anchor="ctr">
            <a:noAutofit/>
          </a:bodyPr>
          <a:lst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lang="en-US" sz="1600"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200" dirty="0"/>
              <a:t>Explore Azure Synapse Analytics</a:t>
            </a:r>
          </a:p>
        </p:txBody>
      </p:sp>
    </p:spTree>
    <p:extLst>
      <p:ext uri="{BB962C8B-B14F-4D97-AF65-F5344CB8AC3E}">
        <p14:creationId xmlns:p14="http://schemas.microsoft.com/office/powerpoint/2010/main" val="26034608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9423A4-0A68-4EF2-A4A3-AEDF725250FE}"/>
              </a:ext>
            </a:extLst>
          </p:cNvPr>
          <p:cNvSpPr>
            <a:spLocks noGrp="1"/>
          </p:cNvSpPr>
          <p:nvPr>
            <p:ph type="title"/>
          </p:nvPr>
        </p:nvSpPr>
        <p:spPr/>
        <p:txBody>
          <a:bodyPr/>
          <a:lstStyle/>
          <a:p>
            <a:r>
              <a:rPr lang="en-US" dirty="0"/>
              <a:t>Describe data ingestion in Azure</a:t>
            </a:r>
          </a:p>
        </p:txBody>
      </p:sp>
      <p:grpSp>
        <p:nvGrpSpPr>
          <p:cNvPr id="492" name="Group 491">
            <a:extLst>
              <a:ext uri="{FF2B5EF4-FFF2-40B4-BE49-F238E27FC236}">
                <a16:creationId xmlns:a16="http://schemas.microsoft.com/office/drawing/2014/main" id="{5D841BBE-A227-4533-80D3-7C32638DA1E6}"/>
              </a:ext>
              <a:ext uri="{C183D7F6-B498-43B3-948B-1728B52AA6E4}">
                <adec:decorative xmlns:adec="http://schemas.microsoft.com/office/drawing/2017/decorative" val="1"/>
              </a:ext>
            </a:extLst>
          </p:cNvPr>
          <p:cNvGrpSpPr/>
          <p:nvPr/>
        </p:nvGrpSpPr>
        <p:grpSpPr>
          <a:xfrm>
            <a:off x="426424" y="1457325"/>
            <a:ext cx="3657600" cy="3698875"/>
            <a:chOff x="426424" y="2159000"/>
            <a:chExt cx="3657600" cy="3698875"/>
          </a:xfrm>
        </p:grpSpPr>
        <p:sp>
          <p:nvSpPr>
            <p:cNvPr id="308" name="TextBox 307">
              <a:extLst>
                <a:ext uri="{FF2B5EF4-FFF2-40B4-BE49-F238E27FC236}">
                  <a16:creationId xmlns:a16="http://schemas.microsoft.com/office/drawing/2014/main" id="{11243621-B3BF-4D6C-BF65-471C0EC5A82F}"/>
                </a:ext>
              </a:extLst>
            </p:cNvPr>
            <p:cNvSpPr txBox="1"/>
            <p:nvPr/>
          </p:nvSpPr>
          <p:spPr>
            <a:xfrm>
              <a:off x="426424"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p>
              <a:pPr marL="0" marR="0" lvl="0" indent="0" defTabSz="914400" eaLnBrk="1" fontAlgn="auto" latinLnBrk="0" hangingPunct="1">
                <a:lnSpc>
                  <a:spcPct val="90000"/>
                </a:lnSpc>
                <a:spcBef>
                  <a:spcPts val="0"/>
                </a:spcBef>
                <a:spcAft>
                  <a:spcPts val="588"/>
                </a:spcAft>
                <a:buClrTx/>
                <a:buSzTx/>
                <a:buFontTx/>
                <a:buNone/>
                <a:tabLst/>
                <a:defRPr/>
              </a:pPr>
              <a:r>
                <a:rPr lang="en-US" sz="2400" kern="0" dirty="0">
                  <a:solidFill>
                    <a:schemeClr val="bg1"/>
                  </a:solidFill>
                  <a:latin typeface="+mj-lt"/>
                </a:rPr>
                <a:t>ADF</a:t>
              </a:r>
              <a:endParaRPr kumimoji="0" lang="en-US" sz="2400" b="0" i="0" u="none" strike="noStrike" kern="0" cap="none" spc="0" normalizeH="0" baseline="0" noProof="0" dirty="0">
                <a:ln>
                  <a:noFill/>
                </a:ln>
                <a:solidFill>
                  <a:schemeClr val="bg1"/>
                </a:solidFill>
                <a:effectLst/>
                <a:uLnTx/>
                <a:uFillTx/>
                <a:latin typeface="+mj-lt"/>
              </a:endParaRPr>
            </a:p>
          </p:txBody>
        </p:sp>
        <p:sp>
          <p:nvSpPr>
            <p:cNvPr id="168" name="Rectangle: Rounded Corners 303">
              <a:extLst>
                <a:ext uri="{FF2B5EF4-FFF2-40B4-BE49-F238E27FC236}">
                  <a16:creationId xmlns:a16="http://schemas.microsoft.com/office/drawing/2014/main" id="{FA6E72CE-C1E6-43FE-A585-4C54634EE45D}"/>
                </a:ext>
                <a:ext uri="{C183D7F6-B498-43B3-948B-1728B52AA6E4}">
                  <adec:decorative xmlns:adec="http://schemas.microsoft.com/office/drawing/2017/decorative" val="1"/>
                </a:ext>
              </a:extLst>
            </p:cNvPr>
            <p:cNvSpPr/>
            <p:nvPr/>
          </p:nvSpPr>
          <p:spPr bwMode="auto">
            <a:xfrm>
              <a:off x="426424"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 name="Picture 6" descr="Series of 1's and 0's to represent flowing data">
              <a:extLst>
                <a:ext uri="{FF2B5EF4-FFF2-40B4-BE49-F238E27FC236}">
                  <a16:creationId xmlns:a16="http://schemas.microsoft.com/office/drawing/2014/main" id="{C1F498B8-DDE2-4FCE-A731-14074A0C9554}"/>
                </a:ext>
              </a:extLst>
            </p:cNvPr>
            <p:cNvPicPr>
              <a:picLocks noChangeAspect="1"/>
            </p:cNvPicPr>
            <p:nvPr/>
          </p:nvPicPr>
          <p:blipFill>
            <a:blip r:embed="rId3"/>
            <a:stretch>
              <a:fillRect/>
            </a:stretch>
          </p:blipFill>
          <p:spPr>
            <a:xfrm>
              <a:off x="581373" y="2896308"/>
              <a:ext cx="722376" cy="1726692"/>
            </a:xfrm>
            <a:prstGeom prst="rect">
              <a:avLst/>
            </a:prstGeom>
          </p:spPr>
        </p:pic>
        <p:pic>
          <p:nvPicPr>
            <p:cNvPr id="11" name="Picture 10" descr="Filter">
              <a:extLst>
                <a:ext uri="{FF2B5EF4-FFF2-40B4-BE49-F238E27FC236}">
                  <a16:creationId xmlns:a16="http://schemas.microsoft.com/office/drawing/2014/main" id="{ABD145F9-3178-41D5-A954-190F5B4FD349}"/>
                </a:ext>
              </a:extLst>
            </p:cNvPr>
            <p:cNvPicPr>
              <a:picLocks noChangeAspect="1"/>
            </p:cNvPicPr>
            <p:nvPr/>
          </p:nvPicPr>
          <p:blipFill>
            <a:blip r:embed="rId4"/>
            <a:stretch>
              <a:fillRect/>
            </a:stretch>
          </p:blipFill>
          <p:spPr>
            <a:xfrm>
              <a:off x="1435459" y="2932540"/>
              <a:ext cx="1184148" cy="1729740"/>
            </a:xfrm>
            <a:prstGeom prst="rect">
              <a:avLst/>
            </a:prstGeom>
          </p:spPr>
        </p:pic>
        <p:pic>
          <p:nvPicPr>
            <p:cNvPr id="35" name="Picture 34" descr="Icon of three gears with varying sizes">
              <a:extLst>
                <a:ext uri="{FF2B5EF4-FFF2-40B4-BE49-F238E27FC236}">
                  <a16:creationId xmlns:a16="http://schemas.microsoft.com/office/drawing/2014/main" id="{18D48665-81AC-4AAF-9827-74298BF0DBEF}"/>
                </a:ext>
              </a:extLst>
            </p:cNvPr>
            <p:cNvPicPr>
              <a:picLocks noChangeAspect="1"/>
            </p:cNvPicPr>
            <p:nvPr/>
          </p:nvPicPr>
          <p:blipFill>
            <a:blip r:embed="rId5"/>
            <a:stretch>
              <a:fillRect/>
            </a:stretch>
          </p:blipFill>
          <p:spPr>
            <a:xfrm>
              <a:off x="1530239" y="3500230"/>
              <a:ext cx="594360" cy="594360"/>
            </a:xfrm>
            <a:prstGeom prst="rect">
              <a:avLst/>
            </a:prstGeom>
          </p:spPr>
        </p:pic>
        <p:sp>
          <p:nvSpPr>
            <p:cNvPr id="164" name="Rectangle 163" descr="Icon of a square coming out of a filter">
              <a:extLst>
                <a:ext uri="{FF2B5EF4-FFF2-40B4-BE49-F238E27FC236}">
                  <a16:creationId xmlns:a16="http://schemas.microsoft.com/office/drawing/2014/main" id="{78171E14-1954-495E-951B-46F464AA522A}"/>
                </a:ext>
              </a:extLst>
            </p:cNvPr>
            <p:cNvSpPr/>
            <p:nvPr/>
          </p:nvSpPr>
          <p:spPr bwMode="auto">
            <a:xfrm rot="19800000">
              <a:off x="2712991" y="3801662"/>
              <a:ext cx="416521" cy="37425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endParaRPr>
            </a:p>
          </p:txBody>
        </p:sp>
        <p:pic>
          <p:nvPicPr>
            <p:cNvPr id="54" name="Picture 53" descr="Icon of a gear inside a square">
              <a:extLst>
                <a:ext uri="{FF2B5EF4-FFF2-40B4-BE49-F238E27FC236}">
                  <a16:creationId xmlns:a16="http://schemas.microsoft.com/office/drawing/2014/main" id="{BDF5FCC1-A82B-4F83-80EB-608303E825BC}"/>
                </a:ext>
              </a:extLst>
            </p:cNvPr>
            <p:cNvPicPr>
              <a:picLocks noChangeAspect="1"/>
            </p:cNvPicPr>
            <p:nvPr/>
          </p:nvPicPr>
          <p:blipFill>
            <a:blip r:embed="rId6"/>
            <a:stretch>
              <a:fillRect/>
            </a:stretch>
          </p:blipFill>
          <p:spPr>
            <a:xfrm>
              <a:off x="3448242" y="3986801"/>
              <a:ext cx="496823" cy="488784"/>
            </a:xfrm>
            <a:prstGeom prst="rect">
              <a:avLst/>
            </a:prstGeom>
          </p:spPr>
        </p:pic>
        <p:pic>
          <p:nvPicPr>
            <p:cNvPr id="480" name="Picture 479" descr="Icon of a gear inside a square">
              <a:extLst>
                <a:ext uri="{FF2B5EF4-FFF2-40B4-BE49-F238E27FC236}">
                  <a16:creationId xmlns:a16="http://schemas.microsoft.com/office/drawing/2014/main" id="{033D9071-01EB-43E6-BF5D-D709124932A6}"/>
                </a:ext>
              </a:extLst>
            </p:cNvPr>
            <p:cNvPicPr>
              <a:picLocks noChangeAspect="1"/>
            </p:cNvPicPr>
            <p:nvPr/>
          </p:nvPicPr>
          <p:blipFill>
            <a:blip r:embed="rId6"/>
            <a:stretch>
              <a:fillRect/>
            </a:stretch>
          </p:blipFill>
          <p:spPr>
            <a:xfrm>
              <a:off x="3448242" y="4539778"/>
              <a:ext cx="496823" cy="488784"/>
            </a:xfrm>
            <a:prstGeom prst="rect">
              <a:avLst/>
            </a:prstGeom>
          </p:spPr>
        </p:pic>
        <p:pic>
          <p:nvPicPr>
            <p:cNvPr id="481" name="Picture 480" descr="Icon of a gear inside a square">
              <a:extLst>
                <a:ext uri="{FF2B5EF4-FFF2-40B4-BE49-F238E27FC236}">
                  <a16:creationId xmlns:a16="http://schemas.microsoft.com/office/drawing/2014/main" id="{B5A2A905-5C8E-4675-8AFE-6B9CD12BB123}"/>
                </a:ext>
              </a:extLst>
            </p:cNvPr>
            <p:cNvPicPr>
              <a:picLocks noChangeAspect="1"/>
            </p:cNvPicPr>
            <p:nvPr/>
          </p:nvPicPr>
          <p:blipFill>
            <a:blip r:embed="rId6"/>
            <a:stretch>
              <a:fillRect/>
            </a:stretch>
          </p:blipFill>
          <p:spPr>
            <a:xfrm>
              <a:off x="2887713" y="4539778"/>
              <a:ext cx="496823" cy="488784"/>
            </a:xfrm>
            <a:prstGeom prst="rect">
              <a:avLst/>
            </a:prstGeom>
          </p:spPr>
        </p:pic>
        <p:sp>
          <p:nvSpPr>
            <p:cNvPr id="307" name="Rectangle 306">
              <a:extLst>
                <a:ext uri="{FF2B5EF4-FFF2-40B4-BE49-F238E27FC236}">
                  <a16:creationId xmlns:a16="http://schemas.microsoft.com/office/drawing/2014/main" id="{99A59761-53B7-48C9-84C8-E2800AB7D005}"/>
                </a:ext>
              </a:extLst>
            </p:cNvPr>
            <p:cNvSpPr/>
            <p:nvPr/>
          </p:nvSpPr>
          <p:spPr bwMode="auto">
            <a:xfrm>
              <a:off x="426424"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Heterogenous</a:t>
              </a:r>
            </a:p>
          </p:txBody>
        </p:sp>
      </p:grpSp>
      <p:grpSp>
        <p:nvGrpSpPr>
          <p:cNvPr id="493" name="Group 492">
            <a:extLst>
              <a:ext uri="{FF2B5EF4-FFF2-40B4-BE49-F238E27FC236}">
                <a16:creationId xmlns:a16="http://schemas.microsoft.com/office/drawing/2014/main" id="{D6D9CCBC-A920-4188-B219-EFED625EE110}"/>
              </a:ext>
              <a:ext uri="{C183D7F6-B498-43B3-948B-1728B52AA6E4}">
                <adec:decorative xmlns:adec="http://schemas.microsoft.com/office/drawing/2017/decorative" val="1"/>
              </a:ext>
            </a:extLst>
          </p:cNvPr>
          <p:cNvGrpSpPr/>
          <p:nvPr/>
        </p:nvGrpSpPr>
        <p:grpSpPr>
          <a:xfrm>
            <a:off x="4262891" y="1457325"/>
            <a:ext cx="3657600" cy="3698875"/>
            <a:chOff x="4262891" y="2159000"/>
            <a:chExt cx="3657600" cy="3698875"/>
          </a:xfrm>
        </p:grpSpPr>
        <p:sp>
          <p:nvSpPr>
            <p:cNvPr id="261" name="TextBox 260">
              <a:extLst>
                <a:ext uri="{FF2B5EF4-FFF2-40B4-BE49-F238E27FC236}">
                  <a16:creationId xmlns:a16="http://schemas.microsoft.com/office/drawing/2014/main" id="{1746C89C-B959-4C64-9707-6BD235D22C29}"/>
                </a:ext>
              </a:extLst>
            </p:cNvPr>
            <p:cNvSpPr txBox="1"/>
            <p:nvPr/>
          </p:nvSpPr>
          <p:spPr>
            <a:xfrm>
              <a:off x="4262891"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dirty="0"/>
                <a:t>PolyBase</a:t>
              </a:r>
            </a:p>
          </p:txBody>
        </p:sp>
        <p:sp>
          <p:nvSpPr>
            <p:cNvPr id="211" name="Rectangle: Rounded Corners 303">
              <a:extLst>
                <a:ext uri="{FF2B5EF4-FFF2-40B4-BE49-F238E27FC236}">
                  <a16:creationId xmlns:a16="http://schemas.microsoft.com/office/drawing/2014/main" id="{9A6CF1CE-15C2-4C49-949E-E6C50236C287}"/>
                </a:ext>
                <a:ext uri="{C183D7F6-B498-43B3-948B-1728B52AA6E4}">
                  <adec:decorative xmlns:adec="http://schemas.microsoft.com/office/drawing/2017/decorative" val="1"/>
                </a:ext>
              </a:extLst>
            </p:cNvPr>
            <p:cNvSpPr/>
            <p:nvPr/>
          </p:nvSpPr>
          <p:spPr bwMode="auto">
            <a:xfrm>
              <a:off x="4262891"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2" name="Rectangle 221" descr="Icon of a square">
              <a:extLst>
                <a:ext uri="{FF2B5EF4-FFF2-40B4-BE49-F238E27FC236}">
                  <a16:creationId xmlns:a16="http://schemas.microsoft.com/office/drawing/2014/main" id="{39C609F0-89A9-4CD9-8D28-89DCF32957C6}"/>
                </a:ext>
              </a:extLst>
            </p:cNvPr>
            <p:cNvSpPr/>
            <p:nvPr/>
          </p:nvSpPr>
          <p:spPr bwMode="auto">
            <a:xfrm>
              <a:off x="4935635" y="2944337"/>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53" name="Oval 252">
              <a:extLst>
                <a:ext uri="{FF2B5EF4-FFF2-40B4-BE49-F238E27FC236}">
                  <a16:creationId xmlns:a16="http://schemas.microsoft.com/office/drawing/2014/main" id="{FFC4FF1B-B2A6-4288-BA71-B04A6C66B9EC}"/>
                </a:ext>
              </a:extLst>
            </p:cNvPr>
            <p:cNvSpPr/>
            <p:nvPr/>
          </p:nvSpPr>
          <p:spPr bwMode="auto">
            <a:xfrm>
              <a:off x="5255197" y="2860845"/>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00"/>
              <a:r>
                <a:rPr lang="en-US" sz="1200" kern="0" dirty="0">
                  <a:latin typeface="+mj-lt"/>
                </a:rPr>
                <a:t>70</a:t>
              </a:r>
            </a:p>
          </p:txBody>
        </p:sp>
        <p:pic>
          <p:nvPicPr>
            <p:cNvPr id="25" name="Picture 24" descr="Icon of a 4 squares inter-connected by a line">
              <a:extLst>
                <a:ext uri="{FF2B5EF4-FFF2-40B4-BE49-F238E27FC236}">
                  <a16:creationId xmlns:a16="http://schemas.microsoft.com/office/drawing/2014/main" id="{8BECE7F0-73A2-4FDE-B7AF-4ABBA2E4296B}"/>
                </a:ext>
              </a:extLst>
            </p:cNvPr>
            <p:cNvPicPr>
              <a:picLocks noChangeAspect="1"/>
            </p:cNvPicPr>
            <p:nvPr/>
          </p:nvPicPr>
          <p:blipFill>
            <a:blip r:embed="rId7"/>
            <a:stretch>
              <a:fillRect/>
            </a:stretch>
          </p:blipFill>
          <p:spPr>
            <a:xfrm>
              <a:off x="4799674" y="3646179"/>
              <a:ext cx="742188" cy="731520"/>
            </a:xfrm>
            <a:prstGeom prst="rect">
              <a:avLst/>
            </a:prstGeom>
          </p:spPr>
        </p:pic>
        <p:sp>
          <p:nvSpPr>
            <p:cNvPr id="248" name="Oval 247">
              <a:extLst>
                <a:ext uri="{FF2B5EF4-FFF2-40B4-BE49-F238E27FC236}">
                  <a16:creationId xmlns:a16="http://schemas.microsoft.com/office/drawing/2014/main" id="{F1FDBBF5-5FA0-43D3-A5F6-55CAE2EB4863}"/>
                </a:ext>
              </a:extLst>
            </p:cNvPr>
            <p:cNvSpPr/>
            <p:nvPr/>
          </p:nvSpPr>
          <p:spPr bwMode="auto">
            <a:xfrm>
              <a:off x="5355599" y="3532521"/>
              <a:ext cx="307038" cy="308409"/>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14400"/>
              <a:r>
                <a:rPr lang="en-US" sz="1200" kern="0" dirty="0">
                  <a:latin typeface="+mj-lt"/>
                </a:rPr>
                <a:t>100</a:t>
              </a:r>
            </a:p>
          </p:txBody>
        </p:sp>
        <p:sp>
          <p:nvSpPr>
            <p:cNvPr id="221" name="Rectangle 220">
              <a:extLst>
                <a:ext uri="{FF2B5EF4-FFF2-40B4-BE49-F238E27FC236}">
                  <a16:creationId xmlns:a16="http://schemas.microsoft.com/office/drawing/2014/main" id="{28F384B7-4285-476C-BD03-E65416A217C4}"/>
                </a:ext>
                <a:ext uri="{C183D7F6-B498-43B3-948B-1728B52AA6E4}">
                  <adec:decorative xmlns:adec="http://schemas.microsoft.com/office/drawing/2017/decorative" val="1"/>
                </a:ext>
              </a:extLst>
            </p:cNvPr>
            <p:cNvSpPr/>
            <p:nvPr/>
          </p:nvSpPr>
          <p:spPr bwMode="auto">
            <a:xfrm>
              <a:off x="4688528" y="3472066"/>
              <a:ext cx="1037565" cy="994711"/>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24" name="Rectangle 223" descr="Icon of a square">
              <a:extLst>
                <a:ext uri="{FF2B5EF4-FFF2-40B4-BE49-F238E27FC236}">
                  <a16:creationId xmlns:a16="http://schemas.microsoft.com/office/drawing/2014/main" id="{872C3BF4-E868-4501-A203-AEE98C599562}"/>
                </a:ext>
              </a:extLst>
            </p:cNvPr>
            <p:cNvSpPr/>
            <p:nvPr/>
          </p:nvSpPr>
          <p:spPr bwMode="auto">
            <a:xfrm>
              <a:off x="4935635" y="4646864"/>
              <a:ext cx="448534" cy="441491"/>
            </a:xfrm>
            <a:prstGeom prst="rect">
              <a:avLst/>
            </a:prstGeom>
            <a:noFill/>
            <a:ln w="19050" cap="sq">
              <a:solidFill>
                <a:schemeClr val="tx2"/>
              </a:solidFill>
              <a:prstDash val="solid"/>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sp>
          <p:nvSpPr>
            <p:cNvPr id="227" name="Oval 226">
              <a:extLst>
                <a:ext uri="{FF2B5EF4-FFF2-40B4-BE49-F238E27FC236}">
                  <a16:creationId xmlns:a16="http://schemas.microsoft.com/office/drawing/2014/main" id="{E289C64E-6FB7-403F-BECE-00797FFE330B}"/>
                </a:ext>
              </a:extLst>
            </p:cNvPr>
            <p:cNvSpPr/>
            <p:nvPr/>
          </p:nvSpPr>
          <p:spPr bwMode="auto">
            <a:xfrm>
              <a:off x="5255197" y="4525090"/>
              <a:ext cx="299949" cy="301286"/>
            </a:xfrm>
            <a:prstGeom prst="ellipse">
              <a:avLst/>
            </a:prstGeom>
            <a:solidFill>
              <a:srgbClr val="FFFFFF"/>
            </a:solidFill>
            <a:ln w="19050" cap="sq">
              <a:solidFill>
                <a:schemeClr val="tx2"/>
              </a:solidFill>
              <a:prstDash val="solid"/>
              <a:miter lim="800000"/>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mj-lt"/>
                </a:rPr>
                <a:t>80</a:t>
              </a:r>
            </a:p>
          </p:txBody>
        </p:sp>
        <p:cxnSp>
          <p:nvCxnSpPr>
            <p:cNvPr id="244" name="Connector: Elbow 182" descr="Arrow pointing right">
              <a:extLst>
                <a:ext uri="{FF2B5EF4-FFF2-40B4-BE49-F238E27FC236}">
                  <a16:creationId xmlns:a16="http://schemas.microsoft.com/office/drawing/2014/main" id="{D4BD43D7-5B8B-4DC2-AF48-6337237FEDD6}"/>
                </a:ext>
              </a:extLst>
            </p:cNvPr>
            <p:cNvCxnSpPr>
              <a:cxnSpLocks/>
              <a:stCxn id="221" idx="3"/>
            </p:cNvCxnSpPr>
            <p:nvPr/>
          </p:nvCxnSpPr>
          <p:spPr>
            <a:xfrm flipV="1">
              <a:off x="5726093" y="3285004"/>
              <a:ext cx="1271937" cy="684418"/>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3" name="Picture 482" descr="Icon of a gear inside a square">
              <a:extLst>
                <a:ext uri="{FF2B5EF4-FFF2-40B4-BE49-F238E27FC236}">
                  <a16:creationId xmlns:a16="http://schemas.microsoft.com/office/drawing/2014/main" id="{26A7DE5B-80F4-432F-8E1E-950154EE364F}"/>
                </a:ext>
              </a:extLst>
            </p:cNvPr>
            <p:cNvPicPr>
              <a:picLocks noChangeAspect="1"/>
            </p:cNvPicPr>
            <p:nvPr/>
          </p:nvPicPr>
          <p:blipFill>
            <a:blip r:embed="rId6"/>
            <a:stretch>
              <a:fillRect/>
            </a:stretch>
          </p:blipFill>
          <p:spPr>
            <a:xfrm>
              <a:off x="6998031" y="3055842"/>
              <a:ext cx="496823" cy="488784"/>
            </a:xfrm>
            <a:prstGeom prst="rect">
              <a:avLst/>
            </a:prstGeom>
          </p:spPr>
        </p:pic>
        <p:cxnSp>
          <p:nvCxnSpPr>
            <p:cNvPr id="409" name="Connector: Elbow 182" descr="Arrow pointing right">
              <a:extLst>
                <a:ext uri="{FF2B5EF4-FFF2-40B4-BE49-F238E27FC236}">
                  <a16:creationId xmlns:a16="http://schemas.microsoft.com/office/drawing/2014/main" id="{61D7B261-9E71-4082-84CB-08F077DA7D81}"/>
                </a:ext>
              </a:extLst>
            </p:cNvPr>
            <p:cNvCxnSpPr>
              <a:cxnSpLocks/>
              <a:stCxn id="221" idx="3"/>
            </p:cNvCxnSpPr>
            <p:nvPr/>
          </p:nvCxnSpPr>
          <p:spPr>
            <a:xfrm flipV="1">
              <a:off x="5726093" y="3969421"/>
              <a:ext cx="1271937" cy="1"/>
            </a:xfrm>
            <a:prstGeom prst="straightConnector1">
              <a:avLst/>
            </a:prstGeom>
            <a:noFill/>
            <a:ln w="19050" cap="flat" cmpd="sng" algn="ctr">
              <a:solidFill>
                <a:schemeClr val="bg1">
                  <a:lumMod val="65000"/>
                </a:schemeClr>
              </a:solidFill>
              <a:prstDash val="solid"/>
              <a:headEnd type="none" w="lg" len="med"/>
              <a:tailEnd type="triangle" w="lg" len="med"/>
            </a:ln>
            <a:effectLst/>
          </p:spPr>
        </p:cxnSp>
        <p:pic>
          <p:nvPicPr>
            <p:cNvPr id="484" name="Picture 483" descr="Icon of a gear inside a square">
              <a:extLst>
                <a:ext uri="{FF2B5EF4-FFF2-40B4-BE49-F238E27FC236}">
                  <a16:creationId xmlns:a16="http://schemas.microsoft.com/office/drawing/2014/main" id="{E0F347D8-71F9-4197-A6C1-67E4A0C3EAA7}"/>
                </a:ext>
              </a:extLst>
            </p:cNvPr>
            <p:cNvPicPr>
              <a:picLocks noChangeAspect="1"/>
            </p:cNvPicPr>
            <p:nvPr/>
          </p:nvPicPr>
          <p:blipFill>
            <a:blip r:embed="rId6"/>
            <a:stretch>
              <a:fillRect/>
            </a:stretch>
          </p:blipFill>
          <p:spPr>
            <a:xfrm>
              <a:off x="6998031" y="3732920"/>
              <a:ext cx="496823" cy="488784"/>
            </a:xfrm>
            <a:prstGeom prst="rect">
              <a:avLst/>
            </a:prstGeom>
          </p:spPr>
        </p:pic>
        <p:cxnSp>
          <p:nvCxnSpPr>
            <p:cNvPr id="408" name="Connector: Elbow 182" descr="Arrow pointing right">
              <a:extLst>
                <a:ext uri="{FF2B5EF4-FFF2-40B4-BE49-F238E27FC236}">
                  <a16:creationId xmlns:a16="http://schemas.microsoft.com/office/drawing/2014/main" id="{A650F051-B05C-4DAB-A449-EE1874B0F76F}"/>
                </a:ext>
              </a:extLst>
            </p:cNvPr>
            <p:cNvCxnSpPr>
              <a:cxnSpLocks/>
              <a:stCxn id="221" idx="3"/>
            </p:cNvCxnSpPr>
            <p:nvPr/>
          </p:nvCxnSpPr>
          <p:spPr>
            <a:xfrm>
              <a:off x="5726093" y="3969422"/>
              <a:ext cx="1271937" cy="684416"/>
            </a:xfrm>
            <a:prstGeom prst="bentConnector3">
              <a:avLst>
                <a:gd name="adj1" fmla="val 50000"/>
              </a:avLst>
            </a:prstGeom>
            <a:noFill/>
            <a:ln w="19050" cap="flat" cmpd="sng" algn="ctr">
              <a:solidFill>
                <a:schemeClr val="bg1">
                  <a:lumMod val="65000"/>
                </a:schemeClr>
              </a:solidFill>
              <a:prstDash val="solid"/>
              <a:headEnd type="none" w="lg" len="med"/>
              <a:tailEnd type="triangle" w="lg" len="med"/>
            </a:ln>
            <a:effectLst/>
          </p:spPr>
        </p:cxnSp>
        <p:pic>
          <p:nvPicPr>
            <p:cNvPr id="482" name="Picture 481" descr="Icon of a gear inside a square">
              <a:extLst>
                <a:ext uri="{FF2B5EF4-FFF2-40B4-BE49-F238E27FC236}">
                  <a16:creationId xmlns:a16="http://schemas.microsoft.com/office/drawing/2014/main" id="{2B6466B2-F95F-4D07-A770-E21612579E94}"/>
                </a:ext>
              </a:extLst>
            </p:cNvPr>
            <p:cNvPicPr>
              <a:picLocks noChangeAspect="1"/>
            </p:cNvPicPr>
            <p:nvPr/>
          </p:nvPicPr>
          <p:blipFill>
            <a:blip r:embed="rId6"/>
            <a:stretch>
              <a:fillRect/>
            </a:stretch>
          </p:blipFill>
          <p:spPr>
            <a:xfrm>
              <a:off x="6998031" y="4409998"/>
              <a:ext cx="496823" cy="488784"/>
            </a:xfrm>
            <a:prstGeom prst="rect">
              <a:avLst/>
            </a:prstGeom>
          </p:spPr>
        </p:pic>
        <p:sp>
          <p:nvSpPr>
            <p:cNvPr id="260" name="Rectangle 259">
              <a:extLst>
                <a:ext uri="{FF2B5EF4-FFF2-40B4-BE49-F238E27FC236}">
                  <a16:creationId xmlns:a16="http://schemas.microsoft.com/office/drawing/2014/main" id="{47F9DB17-B1BF-4AEA-9FD3-E6C217DF6C9D}"/>
                </a:ext>
              </a:extLst>
            </p:cNvPr>
            <p:cNvSpPr/>
            <p:nvPr/>
          </p:nvSpPr>
          <p:spPr bwMode="auto">
            <a:xfrm>
              <a:off x="4262891"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File based</a:t>
              </a:r>
            </a:p>
          </p:txBody>
        </p:sp>
      </p:grpSp>
      <p:grpSp>
        <p:nvGrpSpPr>
          <p:cNvPr id="494" name="Group 493">
            <a:extLst>
              <a:ext uri="{FF2B5EF4-FFF2-40B4-BE49-F238E27FC236}">
                <a16:creationId xmlns:a16="http://schemas.microsoft.com/office/drawing/2014/main" id="{31AB8FF3-FBAB-4A1A-B0EE-EFB97A3F088A}"/>
              </a:ext>
              <a:ext uri="{C183D7F6-B498-43B3-948B-1728B52AA6E4}">
                <adec:decorative xmlns:adec="http://schemas.microsoft.com/office/drawing/2017/decorative" val="1"/>
              </a:ext>
            </a:extLst>
          </p:cNvPr>
          <p:cNvGrpSpPr/>
          <p:nvPr/>
        </p:nvGrpSpPr>
        <p:grpSpPr>
          <a:xfrm>
            <a:off x="8108047" y="1457325"/>
            <a:ext cx="3657600" cy="3698875"/>
            <a:chOff x="8108047" y="2159000"/>
            <a:chExt cx="3657600" cy="3698875"/>
          </a:xfrm>
        </p:grpSpPr>
        <p:sp>
          <p:nvSpPr>
            <p:cNvPr id="343" name="TextBox 342">
              <a:extLst>
                <a:ext uri="{FF2B5EF4-FFF2-40B4-BE49-F238E27FC236}">
                  <a16:creationId xmlns:a16="http://schemas.microsoft.com/office/drawing/2014/main" id="{EB423559-A35C-4E4A-A302-CFEF1446909B}"/>
                </a:ext>
              </a:extLst>
            </p:cNvPr>
            <p:cNvSpPr txBox="1"/>
            <p:nvPr/>
          </p:nvSpPr>
          <p:spPr>
            <a:xfrm>
              <a:off x="8108047" y="2159000"/>
              <a:ext cx="3657600" cy="517065"/>
            </a:xfrm>
            <a:prstGeom prst="rect">
              <a:avLst/>
            </a:prstGeom>
            <a:solidFill>
              <a:srgbClr val="243A5E"/>
            </a:solidFill>
            <a:ln w="19050">
              <a:solidFill>
                <a:srgbClr val="243A5E"/>
              </a:solidFill>
            </a:ln>
          </p:spPr>
          <p:txBody>
            <a:bodyPr wrap="square" lIns="137160" tIns="91440" rIns="137160" bIns="91440" rtlCol="0" anchor="ctr">
              <a:noAutofit/>
            </a:bodyPr>
            <a:lstStyle>
              <a:defPPr>
                <a:defRPr lang="en-US"/>
              </a:defPPr>
              <a:lvl1pPr marR="0" lvl="0" indent="0" defTabSz="914400" fontAlgn="auto">
                <a:lnSpc>
                  <a:spcPct val="90000"/>
                </a:lnSpc>
                <a:spcBef>
                  <a:spcPts val="0"/>
                </a:spcBef>
                <a:spcAft>
                  <a:spcPts val="588"/>
                </a:spcAft>
                <a:buClrTx/>
                <a:buSzTx/>
                <a:buFontTx/>
                <a:buNone/>
                <a:tabLst/>
                <a:defRPr sz="2400" kern="0">
                  <a:solidFill>
                    <a:schemeClr val="bg1"/>
                  </a:solidFill>
                  <a:latin typeface="+mj-lt"/>
                </a:defRPr>
              </a:lvl1pPr>
            </a:lstStyle>
            <a:p>
              <a:r>
                <a:rPr lang="en-US" dirty="0"/>
                <a:t>SSIS</a:t>
              </a:r>
            </a:p>
          </p:txBody>
        </p:sp>
        <p:sp>
          <p:nvSpPr>
            <p:cNvPr id="212" name="Rectangle: Rounded Corners 303">
              <a:extLst>
                <a:ext uri="{FF2B5EF4-FFF2-40B4-BE49-F238E27FC236}">
                  <a16:creationId xmlns:a16="http://schemas.microsoft.com/office/drawing/2014/main" id="{7E96B759-F7AD-4B3F-A501-DCD6E126E9CF}"/>
                </a:ext>
                <a:ext uri="{C183D7F6-B498-43B3-948B-1728B52AA6E4}">
                  <adec:decorative xmlns:adec="http://schemas.microsoft.com/office/drawing/2017/decorative" val="1"/>
                </a:ext>
              </a:extLst>
            </p:cNvPr>
            <p:cNvSpPr/>
            <p:nvPr/>
          </p:nvSpPr>
          <p:spPr bwMode="auto">
            <a:xfrm>
              <a:off x="8108047" y="2756765"/>
              <a:ext cx="3657600" cy="2435671"/>
            </a:xfrm>
            <a:prstGeom prst="rect">
              <a:avLst/>
            </a:prstGeom>
            <a:noFill/>
            <a:ln w="190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5" name="Picture 54" descr="Icon of four servers">
              <a:extLst>
                <a:ext uri="{FF2B5EF4-FFF2-40B4-BE49-F238E27FC236}">
                  <a16:creationId xmlns:a16="http://schemas.microsoft.com/office/drawing/2014/main" id="{AC425922-1B06-498C-AD9E-E476E1441376}"/>
                </a:ext>
              </a:extLst>
            </p:cNvPr>
            <p:cNvPicPr>
              <a:picLocks noChangeAspect="1"/>
            </p:cNvPicPr>
            <p:nvPr/>
          </p:nvPicPr>
          <p:blipFill>
            <a:blip r:embed="rId8"/>
            <a:stretch>
              <a:fillRect/>
            </a:stretch>
          </p:blipFill>
          <p:spPr>
            <a:xfrm>
              <a:off x="8476416" y="2863022"/>
              <a:ext cx="766095" cy="719242"/>
            </a:xfrm>
            <a:prstGeom prst="rect">
              <a:avLst/>
            </a:prstGeom>
          </p:spPr>
        </p:pic>
        <p:sp>
          <p:nvSpPr>
            <p:cNvPr id="425" name="Arrow: Chevron 240" descr="Icon of a chevron pointing left ">
              <a:extLst>
                <a:ext uri="{FF2B5EF4-FFF2-40B4-BE49-F238E27FC236}">
                  <a16:creationId xmlns:a16="http://schemas.microsoft.com/office/drawing/2014/main" id="{708E2A82-D5CA-4904-B73A-0065B5BCEC01}"/>
                </a:ext>
              </a:extLst>
            </p:cNvPr>
            <p:cNvSpPr/>
            <p:nvPr/>
          </p:nvSpPr>
          <p:spPr bwMode="auto">
            <a:xfrm rot="10800000">
              <a:off x="9340737" y="3147548"/>
              <a:ext cx="74726" cy="150191"/>
            </a:xfrm>
            <a:prstGeom prst="chevron">
              <a:avLst>
                <a:gd name="adj" fmla="val 100000"/>
              </a:avLst>
            </a:prstGeom>
            <a:noFill/>
            <a:ln w="19050" cap="rnd">
              <a:solidFill>
                <a:srgbClr val="000000"/>
              </a:solidFill>
              <a:prstDash val="solid"/>
              <a:round/>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Semilight"/>
              </a:endParaRPr>
            </a:p>
          </p:txBody>
        </p:sp>
        <p:cxnSp>
          <p:nvCxnSpPr>
            <p:cNvPr id="487" name="Connector: Elbow 182" descr="Arrow pointing right">
              <a:extLst>
                <a:ext uri="{FF2B5EF4-FFF2-40B4-BE49-F238E27FC236}">
                  <a16:creationId xmlns:a16="http://schemas.microsoft.com/office/drawing/2014/main" id="{9AFBBBBE-A124-4CDD-968F-97EE5FF6D8C7}"/>
                </a:ext>
              </a:extLst>
            </p:cNvPr>
            <p:cNvCxnSpPr>
              <a:cxnSpLocks/>
              <a:stCxn id="55" idx="2"/>
              <a:endCxn id="59" idx="1"/>
            </p:cNvCxnSpPr>
            <p:nvPr/>
          </p:nvCxnSpPr>
          <p:spPr>
            <a:xfrm rot="16200000" flipH="1">
              <a:off x="8921604" y="3520123"/>
              <a:ext cx="440982" cy="565263"/>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59" name="Picture 58" descr="Matrix of squares">
              <a:extLst>
                <a:ext uri="{FF2B5EF4-FFF2-40B4-BE49-F238E27FC236}">
                  <a16:creationId xmlns:a16="http://schemas.microsoft.com/office/drawing/2014/main" id="{6FBDF8C0-CD1E-49F5-8BD7-3E45C780F00F}"/>
                </a:ext>
              </a:extLst>
            </p:cNvPr>
            <p:cNvPicPr>
              <a:picLocks noChangeAspect="1"/>
            </p:cNvPicPr>
            <p:nvPr/>
          </p:nvPicPr>
          <p:blipFill>
            <a:blip r:embed="rId9"/>
            <a:stretch>
              <a:fillRect/>
            </a:stretch>
          </p:blipFill>
          <p:spPr>
            <a:xfrm>
              <a:off x="9424727" y="3558426"/>
              <a:ext cx="938784" cy="929640"/>
            </a:xfrm>
            <a:prstGeom prst="rect">
              <a:avLst/>
            </a:prstGeom>
          </p:spPr>
        </p:pic>
        <p:pic>
          <p:nvPicPr>
            <p:cNvPr id="62" name="Picture 61" descr="Icon of a 4 squares inter-connected by a line">
              <a:extLst>
                <a:ext uri="{FF2B5EF4-FFF2-40B4-BE49-F238E27FC236}">
                  <a16:creationId xmlns:a16="http://schemas.microsoft.com/office/drawing/2014/main" id="{16339967-2D5E-4FF2-9E89-34A8023D8ECB}"/>
                </a:ext>
              </a:extLst>
            </p:cNvPr>
            <p:cNvPicPr>
              <a:picLocks noChangeAspect="1"/>
            </p:cNvPicPr>
            <p:nvPr/>
          </p:nvPicPr>
          <p:blipFill>
            <a:blip r:embed="rId10"/>
            <a:stretch>
              <a:fillRect/>
            </a:stretch>
          </p:blipFill>
          <p:spPr>
            <a:xfrm>
              <a:off x="9761532" y="3895230"/>
              <a:ext cx="601980" cy="592836"/>
            </a:xfrm>
            <a:prstGeom prst="rect">
              <a:avLst/>
            </a:prstGeom>
          </p:spPr>
        </p:pic>
        <p:sp>
          <p:nvSpPr>
            <p:cNvPr id="462" name="Rectangle 461">
              <a:extLst>
                <a:ext uri="{FF2B5EF4-FFF2-40B4-BE49-F238E27FC236}">
                  <a16:creationId xmlns:a16="http://schemas.microsoft.com/office/drawing/2014/main" id="{293EA301-2BA3-4C20-A1BC-3E8E17ACEDCA}"/>
                </a:ext>
                <a:ext uri="{C183D7F6-B498-43B3-948B-1728B52AA6E4}">
                  <adec:decorative xmlns:adec="http://schemas.microsoft.com/office/drawing/2017/decorative" val="1"/>
                </a:ext>
              </a:extLst>
            </p:cNvPr>
            <p:cNvSpPr/>
            <p:nvPr/>
          </p:nvSpPr>
          <p:spPr bwMode="auto">
            <a:xfrm>
              <a:off x="9718176" y="3851456"/>
              <a:ext cx="700219" cy="688547"/>
            </a:xfrm>
            <a:prstGeom prst="rect">
              <a:avLst/>
            </a:prstGeom>
            <a:noFill/>
            <a:ln w="19050" cap="sq">
              <a:solidFill>
                <a:schemeClr val="accent1"/>
              </a:solidFill>
              <a:prstDash val="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endParaRPr lang="en-US" sz="2000" kern="0" dirty="0">
                <a:solidFill>
                  <a:srgbClr val="505050"/>
                </a:solidFill>
                <a:latin typeface="Segoe UI Semilight"/>
              </a:endParaRPr>
            </a:p>
          </p:txBody>
        </p:sp>
        <p:cxnSp>
          <p:nvCxnSpPr>
            <p:cNvPr id="489" name="Connector: Elbow 182" descr="Arrow pointing right">
              <a:extLst>
                <a:ext uri="{FF2B5EF4-FFF2-40B4-BE49-F238E27FC236}">
                  <a16:creationId xmlns:a16="http://schemas.microsoft.com/office/drawing/2014/main" id="{E88ED8BE-DFBA-4BC8-B68B-52560C93308F}"/>
                </a:ext>
              </a:extLst>
            </p:cNvPr>
            <p:cNvCxnSpPr>
              <a:cxnSpLocks/>
              <a:stCxn id="462" idx="2"/>
              <a:endCxn id="485" idx="1"/>
            </p:cNvCxnSpPr>
            <p:nvPr/>
          </p:nvCxnSpPr>
          <p:spPr>
            <a:xfrm rot="16200000" flipH="1">
              <a:off x="10352521" y="4255768"/>
              <a:ext cx="275327" cy="843796"/>
            </a:xfrm>
            <a:prstGeom prst="bentConnector2">
              <a:avLst/>
            </a:prstGeom>
            <a:noFill/>
            <a:ln w="19050" cap="flat" cmpd="sng" algn="ctr">
              <a:solidFill>
                <a:schemeClr val="bg1">
                  <a:lumMod val="65000"/>
                </a:schemeClr>
              </a:solidFill>
              <a:prstDash val="solid"/>
              <a:headEnd type="none" w="lg" len="med"/>
              <a:tailEnd type="triangle" w="lg" len="med"/>
            </a:ln>
            <a:effectLst/>
          </p:spPr>
        </p:cxnSp>
        <p:pic>
          <p:nvPicPr>
            <p:cNvPr id="485" name="Picture 484" descr="Icon of a gear inside a square">
              <a:extLst>
                <a:ext uri="{FF2B5EF4-FFF2-40B4-BE49-F238E27FC236}">
                  <a16:creationId xmlns:a16="http://schemas.microsoft.com/office/drawing/2014/main" id="{DFE3ADFF-8F5C-4D70-93C2-E873D8FC9A96}"/>
                </a:ext>
              </a:extLst>
            </p:cNvPr>
            <p:cNvPicPr>
              <a:picLocks noChangeAspect="1"/>
            </p:cNvPicPr>
            <p:nvPr/>
          </p:nvPicPr>
          <p:blipFill>
            <a:blip r:embed="rId6"/>
            <a:stretch>
              <a:fillRect/>
            </a:stretch>
          </p:blipFill>
          <p:spPr>
            <a:xfrm>
              <a:off x="10912082" y="4570938"/>
              <a:ext cx="496823" cy="488784"/>
            </a:xfrm>
            <a:prstGeom prst="rect">
              <a:avLst/>
            </a:prstGeom>
          </p:spPr>
        </p:pic>
        <p:sp>
          <p:nvSpPr>
            <p:cNvPr id="342" name="Rectangle 341">
              <a:extLst>
                <a:ext uri="{FF2B5EF4-FFF2-40B4-BE49-F238E27FC236}">
                  <a16:creationId xmlns:a16="http://schemas.microsoft.com/office/drawing/2014/main" id="{BAB6A9E5-9EA7-4011-A55A-DEA1C2C0191D}"/>
                </a:ext>
              </a:extLst>
            </p:cNvPr>
            <p:cNvSpPr/>
            <p:nvPr/>
          </p:nvSpPr>
          <p:spPr bwMode="auto">
            <a:xfrm>
              <a:off x="8108047" y="5273137"/>
              <a:ext cx="3657600" cy="584738"/>
            </a:xfrm>
            <a:prstGeom prst="rect">
              <a:avLst/>
            </a:prstGeom>
            <a:solidFill>
              <a:schemeClr val="bg1">
                <a:lumMod val="95000"/>
              </a:schemeClr>
            </a:solidFill>
            <a:ln w="19050">
              <a:solidFill>
                <a:schemeClr val="bg1">
                  <a:lumMod val="95000"/>
                </a:schemeClr>
              </a:solidFill>
            </a:ln>
          </p:spPr>
          <p:txBody>
            <a:bodyPr wrap="square" lIns="137160" tIns="91440" rIns="137160" bIns="91440" rtlCol="0" anchor="ctr">
              <a:noAutofit/>
            </a:bodyPr>
            <a:lstStyle/>
            <a:p>
              <a:pPr defTabSz="914400">
                <a:lnSpc>
                  <a:spcPct val="90000"/>
                </a:lnSpc>
                <a:spcAft>
                  <a:spcPts val="588"/>
                </a:spcAft>
              </a:pPr>
              <a:r>
                <a:rPr lang="en-US" sz="2000" kern="0" dirty="0"/>
                <a:t>Heterogenous</a:t>
              </a:r>
            </a:p>
          </p:txBody>
        </p:sp>
      </p:grpSp>
    </p:spTree>
    <p:extLst>
      <p:ext uri="{BB962C8B-B14F-4D97-AF65-F5344CB8AC3E}">
        <p14:creationId xmlns:p14="http://schemas.microsoft.com/office/powerpoint/2010/main" val="2701843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2"/>
                                        </p:tgtEl>
                                        <p:attrNameLst>
                                          <p:attrName>style.visibility</p:attrName>
                                        </p:attrNameLst>
                                      </p:cBhvr>
                                      <p:to>
                                        <p:strVal val="visible"/>
                                      </p:to>
                                    </p:set>
                                    <p:animEffect transition="in" filter="fade">
                                      <p:cBhvr>
                                        <p:cTn id="7" dur="500"/>
                                        <p:tgtEl>
                                          <p:spTgt spid="49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3"/>
                                        </p:tgtEl>
                                        <p:attrNameLst>
                                          <p:attrName>style.visibility</p:attrName>
                                        </p:attrNameLst>
                                      </p:cBhvr>
                                      <p:to>
                                        <p:strVal val="visible"/>
                                      </p:to>
                                    </p:set>
                                    <p:animEffect transition="in" filter="fade">
                                      <p:cBhvr>
                                        <p:cTn id="12" dur="500"/>
                                        <p:tgtEl>
                                          <p:spTgt spid="49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4"/>
                                        </p:tgtEl>
                                        <p:attrNameLst>
                                          <p:attrName>style.visibility</p:attrName>
                                        </p:attrNameLst>
                                      </p:cBhvr>
                                      <p:to>
                                        <p:strVal val="visible"/>
                                      </p:to>
                                    </p:set>
                                    <p:animEffect transition="in" filter="fade">
                                      <p:cBhvr>
                                        <p:cTn id="17" dur="500"/>
                                        <p:tgtEl>
                                          <p:spTgt spid="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Describe components of Azure Data Factory</a:t>
            </a:r>
          </a:p>
        </p:txBody>
      </p:sp>
      <p:sp>
        <p:nvSpPr>
          <p:cNvPr id="4" name="Rectangle 3">
            <a:extLst>
              <a:ext uri="{FF2B5EF4-FFF2-40B4-BE49-F238E27FC236}">
                <a16:creationId xmlns:a16="http://schemas.microsoft.com/office/drawing/2014/main" id="{61C662DB-59CA-4891-BCF5-DE04DE701383}"/>
              </a:ext>
              <a:ext uri="{C183D7F6-B498-43B3-948B-1728B52AA6E4}">
                <adec:decorative xmlns:adec="http://schemas.microsoft.com/office/drawing/2017/decorative" val="1"/>
              </a:ext>
            </a:extLst>
          </p:cNvPr>
          <p:cNvSpPr/>
          <p:nvPr/>
        </p:nvSpPr>
        <p:spPr bwMode="auto">
          <a:xfrm>
            <a:off x="422796" y="1475938"/>
            <a:ext cx="11346408" cy="4048562"/>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2E5DA0D-08CD-4A34-B82F-3938843CAC52}"/>
              </a:ext>
            </a:extLst>
          </p:cNvPr>
          <p:cNvSpPr txBox="1"/>
          <p:nvPr/>
        </p:nvSpPr>
        <p:spPr>
          <a:xfrm>
            <a:off x="880200" y="1609551"/>
            <a:ext cx="1660711" cy="307777"/>
          </a:xfrm>
          <a:prstGeom prst="rect">
            <a:avLst/>
          </a:prstGeom>
        </p:spPr>
        <p:txBody>
          <a:bodyPr wrap="non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R="0" lvl="0" algn="ctr" defTabSz="9509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mj-lt"/>
                <a:ea typeface="MS PGothic" panose="020B0600070205080204" pitchFamily="34" charset="-128"/>
                <a:cs typeface="Segoe UI" panose="020B0502040204020203" pitchFamily="34" charset="0"/>
              </a:rPr>
              <a:t>Linked Service</a:t>
            </a:r>
          </a:p>
        </p:txBody>
      </p:sp>
      <p:sp>
        <p:nvSpPr>
          <p:cNvPr id="37" name="Rectangle 36" descr="A box that contains the Data Lake Store icon, and the Azure Databricks icon">
            <a:extLst>
              <a:ext uri="{FF2B5EF4-FFF2-40B4-BE49-F238E27FC236}">
                <a16:creationId xmlns:a16="http://schemas.microsoft.com/office/drawing/2014/main" id="{2F9B53AD-DD6C-4FF5-AC38-C76E9C1A2C79}"/>
              </a:ext>
            </a:extLst>
          </p:cNvPr>
          <p:cNvSpPr/>
          <p:nvPr/>
        </p:nvSpPr>
        <p:spPr bwMode="auto">
          <a:xfrm>
            <a:off x="662290" y="2024752"/>
            <a:ext cx="2096531" cy="33573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descr="Data Lake Store&#10;">
            <a:extLst>
              <a:ext uri="{FF2B5EF4-FFF2-40B4-BE49-F238E27FC236}">
                <a16:creationId xmlns:a16="http://schemas.microsoft.com/office/drawing/2014/main" id="{BC490E4D-56FC-48C2-B33B-D94178B2BF1A}"/>
              </a:ext>
            </a:extLst>
          </p:cNvPr>
          <p:cNvGrpSpPr/>
          <p:nvPr/>
        </p:nvGrpSpPr>
        <p:grpSpPr>
          <a:xfrm>
            <a:off x="999062" y="2162175"/>
            <a:ext cx="1422986" cy="1323746"/>
            <a:chOff x="876030" y="2276821"/>
            <a:chExt cx="1669050" cy="1552651"/>
          </a:xfrm>
        </p:grpSpPr>
        <p:pic>
          <p:nvPicPr>
            <p:cNvPr id="40" name="Picture 39" descr="The Azure Data Lake Store icon">
              <a:extLst>
                <a:ext uri="{FF2B5EF4-FFF2-40B4-BE49-F238E27FC236}">
                  <a16:creationId xmlns:a16="http://schemas.microsoft.com/office/drawing/2014/main" id="{D019BDEC-806A-4AB2-AD0C-8B7BE59133D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70754" y="2276821"/>
              <a:ext cx="879602" cy="879600"/>
            </a:xfrm>
            <a:prstGeom prst="rect">
              <a:avLst/>
            </a:prstGeom>
          </p:spPr>
        </p:pic>
        <p:sp>
          <p:nvSpPr>
            <p:cNvPr id="39" name="TextBox 38">
              <a:extLst>
                <a:ext uri="{FF2B5EF4-FFF2-40B4-BE49-F238E27FC236}">
                  <a16:creationId xmlns:a16="http://schemas.microsoft.com/office/drawing/2014/main" id="{FC2ED139-25A4-4760-B3F2-6F4813084EAC}"/>
                </a:ext>
              </a:extLst>
            </p:cNvPr>
            <p:cNvSpPr txBox="1"/>
            <p:nvPr/>
          </p:nvSpPr>
          <p:spPr>
            <a:xfrm>
              <a:off x="876030" y="3275474"/>
              <a:ext cx="1669050" cy="553998"/>
            </a:xfrm>
            <a:prstGeom prst="rect">
              <a:avLst/>
            </a:prstGeom>
          </p:spPr>
          <p:txBody>
            <a:bodyPr wrap="square" lIns="0" tIns="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Data</a:t>
              </a:r>
              <a:b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br>
              <a:r>
                <a:rPr kumimoji="0" lang="en-US" sz="1800"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Lake Store</a:t>
              </a:r>
            </a:p>
          </p:txBody>
        </p:sp>
      </p:grpSp>
      <p:grpSp>
        <p:nvGrpSpPr>
          <p:cNvPr id="41" name="Group 40" descr="Azure Databricks&#10;">
            <a:extLst>
              <a:ext uri="{FF2B5EF4-FFF2-40B4-BE49-F238E27FC236}">
                <a16:creationId xmlns:a16="http://schemas.microsoft.com/office/drawing/2014/main" id="{03AF55B9-0043-44CC-990B-C039D314FCE3}"/>
              </a:ext>
            </a:extLst>
          </p:cNvPr>
          <p:cNvGrpSpPr/>
          <p:nvPr/>
        </p:nvGrpSpPr>
        <p:grpSpPr>
          <a:xfrm>
            <a:off x="949846" y="3865523"/>
            <a:ext cx="1521418" cy="1310292"/>
            <a:chOff x="818303" y="4251099"/>
            <a:chExt cx="1784504" cy="1536871"/>
          </a:xfrm>
        </p:grpSpPr>
        <p:pic>
          <p:nvPicPr>
            <p:cNvPr id="43" name="Picture 42" descr="The Azure Databricks icon">
              <a:extLst>
                <a:ext uri="{FF2B5EF4-FFF2-40B4-BE49-F238E27FC236}">
                  <a16:creationId xmlns:a16="http://schemas.microsoft.com/office/drawing/2014/main" id="{2EABCAB3-AB98-440F-B5C0-64C200C6F7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032" y="4251099"/>
              <a:ext cx="1781046" cy="934058"/>
            </a:xfrm>
            <a:prstGeom prst="rect">
              <a:avLst/>
            </a:prstGeom>
          </p:spPr>
        </p:pic>
        <p:sp>
          <p:nvSpPr>
            <p:cNvPr id="42" name="Rectangle 41">
              <a:extLst>
                <a:ext uri="{FF2B5EF4-FFF2-40B4-BE49-F238E27FC236}">
                  <a16:creationId xmlns:a16="http://schemas.microsoft.com/office/drawing/2014/main" id="{A3AD2A75-4660-423E-B127-2D34E90A9D88}"/>
                </a:ext>
              </a:extLst>
            </p:cNvPr>
            <p:cNvSpPr/>
            <p:nvPr/>
          </p:nvSpPr>
          <p:spPr>
            <a:xfrm>
              <a:off x="818303" y="5233972"/>
              <a:ext cx="1784504" cy="553998"/>
            </a:xfrm>
            <a:prstGeom prst="rect">
              <a:avLst/>
            </a:prstGeom>
          </p:spPr>
          <p:txBody>
            <a:bodyPr wrap="square" lIns="0" tIns="0" rIns="0" bIns="0" anchor="t" anchorCtr="0">
              <a:spAutoFit/>
            </a:body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Azure</a:t>
              </a:r>
              <a:b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br>
              <a:r>
                <a:rPr kumimoji="0" lang="en-US" b="0" i="0" u="none" strike="noStrike" kern="0" cap="none" spc="0" normalizeH="0" baseline="0" noProof="0" dirty="0">
                  <a:ln>
                    <a:noFill/>
                  </a:ln>
                  <a:solidFill>
                    <a:srgbClr val="000000"/>
                  </a:solidFill>
                  <a:effectLst/>
                  <a:uLnTx/>
                  <a:uFillTx/>
                  <a:latin typeface="+mj-lt"/>
                  <a:ea typeface="MS PGothic" panose="020B0600070205080204" pitchFamily="34" charset="-128"/>
                  <a:cs typeface="Segoe UI" panose="020B0502040204020203" pitchFamily="34" charset="0"/>
                </a:rPr>
                <a:t>Databricks</a:t>
              </a:r>
            </a:p>
          </p:txBody>
        </p:sp>
      </p:grpSp>
      <p:pic>
        <p:nvPicPr>
          <p:cNvPr id="47" name="Picture 46" descr="A series of 1's and 0's to represent flowing data">
            <a:extLst>
              <a:ext uri="{FF2B5EF4-FFF2-40B4-BE49-F238E27FC236}">
                <a16:creationId xmlns:a16="http://schemas.microsoft.com/office/drawing/2014/main" id="{AA2288A6-6E47-4F3F-B62A-E8B5B431D002}"/>
              </a:ext>
            </a:extLst>
          </p:cNvPr>
          <p:cNvPicPr>
            <a:picLocks noChangeAspect="1"/>
          </p:cNvPicPr>
          <p:nvPr/>
        </p:nvPicPr>
        <p:blipFill>
          <a:blip r:embed="rId5"/>
          <a:stretch>
            <a:fillRect/>
          </a:stretch>
        </p:blipFill>
        <p:spPr>
          <a:xfrm>
            <a:off x="3010387" y="2355850"/>
            <a:ext cx="1343546" cy="2922210"/>
          </a:xfrm>
          <a:prstGeom prst="rect">
            <a:avLst/>
          </a:prstGeom>
        </p:spPr>
      </p:pic>
      <p:sp>
        <p:nvSpPr>
          <p:cNvPr id="56" name="TextBox 55">
            <a:extLst>
              <a:ext uri="{FF2B5EF4-FFF2-40B4-BE49-F238E27FC236}">
                <a16:creationId xmlns:a16="http://schemas.microsoft.com/office/drawing/2014/main" id="{61EF2EC0-2709-4880-8C0E-0539FC1D2404}"/>
              </a:ext>
            </a:extLst>
          </p:cNvPr>
          <p:cNvSpPr txBox="1"/>
          <p:nvPr/>
        </p:nvSpPr>
        <p:spPr>
          <a:xfrm>
            <a:off x="4179984" y="3712931"/>
            <a:ext cx="176330" cy="31854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GB" sz="230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1</a:t>
            </a:r>
          </a:p>
        </p:txBody>
      </p:sp>
      <p:sp>
        <p:nvSpPr>
          <p:cNvPr id="48" name="TextBox 47">
            <a:extLst>
              <a:ext uri="{FF2B5EF4-FFF2-40B4-BE49-F238E27FC236}">
                <a16:creationId xmlns:a16="http://schemas.microsoft.com/office/drawing/2014/main" id="{075D07A4-9553-4E04-B1BF-B753F3B98F55}"/>
              </a:ext>
            </a:extLst>
          </p:cNvPr>
          <p:cNvSpPr txBox="1"/>
          <p:nvPr/>
        </p:nvSpPr>
        <p:spPr>
          <a:xfrm>
            <a:off x="5880318" y="4265069"/>
            <a:ext cx="1232117" cy="353943"/>
          </a:xfrm>
          <a:prstGeom prst="rect">
            <a:avLst/>
          </a:prstGeom>
          <a:solidFill>
            <a:schemeClr val="bg1"/>
          </a:solidFill>
        </p:spPr>
        <p:txBody>
          <a:bodyPr wrap="square" lIns="0" tIns="4572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509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78D7"/>
                </a:solidFill>
                <a:effectLst/>
                <a:uLnTx/>
                <a:uFillTx/>
                <a:latin typeface="+mj-lt"/>
                <a:ea typeface="MS PGothic" panose="020B0600070205080204" pitchFamily="34" charset="-128"/>
                <a:cs typeface="Segoe UI" panose="020B0502040204020203" pitchFamily="34" charset="0"/>
              </a:rPr>
              <a:t>Activities</a:t>
            </a:r>
          </a:p>
        </p:txBody>
      </p:sp>
      <p:sp>
        <p:nvSpPr>
          <p:cNvPr id="53" name="Graphic 15" descr="Filter">
            <a:extLst>
              <a:ext uri="{FF2B5EF4-FFF2-40B4-BE49-F238E27FC236}">
                <a16:creationId xmlns:a16="http://schemas.microsoft.com/office/drawing/2014/main" id="{7DBC6E09-7CEE-49F5-8BFE-DC3E043021DF}"/>
              </a:ext>
            </a:extLst>
          </p:cNvPr>
          <p:cNvSpPr/>
          <p:nvPr/>
        </p:nvSpPr>
        <p:spPr>
          <a:xfrm rot="16200000">
            <a:off x="5014287" y="2338626"/>
            <a:ext cx="2939416" cy="2939452"/>
          </a:xfrm>
          <a:custGeom>
            <a:avLst/>
            <a:gdLst>
              <a:gd name="connsiteX0" fmla="*/ 3236594 w 3236594"/>
              <a:gd name="connsiteY0" fmla="*/ 0 h 3236634"/>
              <a:gd name="connsiteX1" fmla="*/ 0 w 3236594"/>
              <a:gd name="connsiteY1" fmla="*/ 0 h 3236634"/>
              <a:gd name="connsiteX2" fmla="*/ 1427909 w 3236594"/>
              <a:gd name="connsiteY2" fmla="*/ 1427927 h 3236634"/>
              <a:gd name="connsiteX3" fmla="*/ 1427909 w 3236594"/>
              <a:gd name="connsiteY3" fmla="*/ 2855854 h 3236634"/>
              <a:gd name="connsiteX4" fmla="*/ 1427909 w 3236594"/>
              <a:gd name="connsiteY4" fmla="*/ 3236635 h 3236634"/>
              <a:gd name="connsiteX5" fmla="*/ 1808685 w 3236594"/>
              <a:gd name="connsiteY5" fmla="*/ 2855854 h 3236634"/>
              <a:gd name="connsiteX6" fmla="*/ 1808685 w 3236594"/>
              <a:gd name="connsiteY6" fmla="*/ 1427927 h 323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6594" h="3236634">
                <a:moveTo>
                  <a:pt x="3236594" y="0"/>
                </a:moveTo>
                <a:lnTo>
                  <a:pt x="0" y="0"/>
                </a:lnTo>
                <a:lnTo>
                  <a:pt x="1427909" y="1427927"/>
                </a:lnTo>
                <a:lnTo>
                  <a:pt x="1427909" y="2855854"/>
                </a:lnTo>
                <a:lnTo>
                  <a:pt x="1427909" y="3236635"/>
                </a:lnTo>
                <a:lnTo>
                  <a:pt x="1808685" y="2855854"/>
                </a:lnTo>
                <a:lnTo>
                  <a:pt x="1808685" y="1427927"/>
                </a:lnTo>
                <a:close/>
              </a:path>
            </a:pathLst>
          </a:custGeom>
          <a:noFill/>
          <a:ln w="38100" cap="flat">
            <a:solidFill>
              <a:schemeClr val="bg1">
                <a:lumMod val="75000"/>
              </a:schemeClr>
            </a:solidFill>
            <a:prstDash val="solid"/>
            <a:miter/>
          </a:ln>
        </p:spPr>
        <p:txBody>
          <a:bodyPr rtlCol="0" anchor="ctr"/>
          <a:lstStyle/>
          <a:p>
            <a:endParaRPr lang="en-US" dirty="0"/>
          </a:p>
        </p:txBody>
      </p:sp>
      <p:sp>
        <p:nvSpPr>
          <p:cNvPr id="52" name="TextBox 51">
            <a:extLst>
              <a:ext uri="{FF2B5EF4-FFF2-40B4-BE49-F238E27FC236}">
                <a16:creationId xmlns:a16="http://schemas.microsoft.com/office/drawing/2014/main" id="{B894C25E-0BDB-4A28-A482-D227CBB787CC}"/>
              </a:ext>
            </a:extLst>
          </p:cNvPr>
          <p:cNvSpPr txBox="1"/>
          <p:nvPr/>
        </p:nvSpPr>
        <p:spPr>
          <a:xfrm>
            <a:off x="6167661" y="3138535"/>
            <a:ext cx="1614264" cy="353943"/>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dirty="0"/>
              <a:t>Pipeline</a:t>
            </a:r>
          </a:p>
        </p:txBody>
      </p:sp>
      <p:pic>
        <p:nvPicPr>
          <p:cNvPr id="50" name="Picture 49" descr="Icon of a gear">
            <a:extLst>
              <a:ext uri="{FF2B5EF4-FFF2-40B4-BE49-F238E27FC236}">
                <a16:creationId xmlns:a16="http://schemas.microsoft.com/office/drawing/2014/main" id="{1E53F53C-7ECF-496B-A9F4-EEDBBA28A4BD}"/>
              </a:ext>
            </a:extLst>
          </p:cNvPr>
          <p:cNvPicPr>
            <a:picLocks noChangeAspect="1"/>
          </p:cNvPicPr>
          <p:nvPr/>
        </p:nvPicPr>
        <p:blipFill>
          <a:blip r:embed="rId6"/>
          <a:stretch>
            <a:fillRect/>
          </a:stretch>
        </p:blipFill>
        <p:spPr>
          <a:xfrm>
            <a:off x="5046728" y="3245983"/>
            <a:ext cx="443350" cy="443350"/>
          </a:xfrm>
          <a:prstGeom prst="rect">
            <a:avLst/>
          </a:prstGeom>
        </p:spPr>
      </p:pic>
      <p:pic>
        <p:nvPicPr>
          <p:cNvPr id="51" name="Picture 50" descr="Icon of a gear">
            <a:extLst>
              <a:ext uri="{FF2B5EF4-FFF2-40B4-BE49-F238E27FC236}">
                <a16:creationId xmlns:a16="http://schemas.microsoft.com/office/drawing/2014/main" id="{FD44721B-EB89-4DD4-B1E1-83FABE1AC872}"/>
              </a:ext>
            </a:extLst>
          </p:cNvPr>
          <p:cNvPicPr>
            <a:picLocks noChangeAspect="1"/>
          </p:cNvPicPr>
          <p:nvPr/>
        </p:nvPicPr>
        <p:blipFill>
          <a:blip r:embed="rId6"/>
          <a:stretch>
            <a:fillRect/>
          </a:stretch>
        </p:blipFill>
        <p:spPr>
          <a:xfrm>
            <a:off x="5046728" y="3941308"/>
            <a:ext cx="443350" cy="443350"/>
          </a:xfrm>
          <a:prstGeom prst="rect">
            <a:avLst/>
          </a:prstGeom>
        </p:spPr>
      </p:pic>
      <p:pic>
        <p:nvPicPr>
          <p:cNvPr id="49" name="Picture 48" descr="Icon of a gear">
            <a:extLst>
              <a:ext uri="{FF2B5EF4-FFF2-40B4-BE49-F238E27FC236}">
                <a16:creationId xmlns:a16="http://schemas.microsoft.com/office/drawing/2014/main" id="{DA23CC81-1E52-4D53-8440-C06F6C1B28BE}"/>
              </a:ext>
            </a:extLst>
          </p:cNvPr>
          <p:cNvPicPr>
            <a:picLocks noChangeAspect="1"/>
          </p:cNvPicPr>
          <p:nvPr/>
        </p:nvPicPr>
        <p:blipFill>
          <a:blip r:embed="rId6"/>
          <a:stretch>
            <a:fillRect/>
          </a:stretch>
        </p:blipFill>
        <p:spPr>
          <a:xfrm>
            <a:off x="5589448" y="3545413"/>
            <a:ext cx="443350" cy="443350"/>
          </a:xfrm>
          <a:prstGeom prst="rect">
            <a:avLst/>
          </a:prstGeom>
        </p:spPr>
      </p:pic>
      <p:sp>
        <p:nvSpPr>
          <p:cNvPr id="54" name="TextBox 53">
            <a:extLst>
              <a:ext uri="{FF2B5EF4-FFF2-40B4-BE49-F238E27FC236}">
                <a16:creationId xmlns:a16="http://schemas.microsoft.com/office/drawing/2014/main" id="{0886C609-D65C-4961-9A94-C33C9F35EE1F}"/>
              </a:ext>
            </a:extLst>
          </p:cNvPr>
          <p:cNvSpPr txBox="1"/>
          <p:nvPr/>
        </p:nvSpPr>
        <p:spPr>
          <a:xfrm>
            <a:off x="3875358" y="1609551"/>
            <a:ext cx="1660711" cy="307777"/>
          </a:xfrm>
          <a:prstGeom prst="rect">
            <a:avLst/>
          </a:prstGeom>
        </p:spPr>
        <p:txBody>
          <a:bodyPr wrap="none" lIns="0" tIns="0" rIns="0" bIns="0" anchor="t" anchorCtr="0">
            <a:spAutoFit/>
          </a:bodyPr>
          <a:lstStyle>
            <a:defPPr>
              <a:defRPr lang="en-US"/>
            </a:defPPr>
            <a:lvl1pPr marR="0" lvl="0" algn="ctr" defTabSz="950973" fontAlgn="auto">
              <a:lnSpc>
                <a:spcPct val="100000"/>
              </a:lnSpc>
              <a:spcBef>
                <a:spcPts val="0"/>
              </a:spcBef>
              <a:spcAft>
                <a:spcPts val="0"/>
              </a:spcAft>
              <a:buClrTx/>
              <a:buSzTx/>
              <a:buFontTx/>
              <a:buNone/>
              <a:tabLst/>
              <a:defRPr kumimoji="0" sz="2000" b="0" i="0" u="none" strike="noStrike" kern="0" cap="none" spc="0" normalizeH="0" baseline="0">
                <a:ln>
                  <a:noFill/>
                </a:ln>
                <a:solidFill>
                  <a:srgbClr val="0078D7"/>
                </a:solidFill>
                <a:effectLst/>
                <a:uLnTx/>
                <a:uFillTx/>
                <a:latin typeface="+mj-lt"/>
                <a:ea typeface="MS PGothic" panose="020B0600070205080204" pitchFamily="34" charset="-128"/>
                <a:cs typeface="Segoe UI" panose="020B0502040204020203" pitchFamily="34" charset="0"/>
              </a:defRPr>
            </a:lvl1pPr>
          </a:lstStyle>
          <a:p>
            <a:r>
              <a:rPr lang="en-US" dirty="0"/>
              <a:t>Triggers</a:t>
            </a:r>
          </a:p>
        </p:txBody>
      </p:sp>
      <p:pic>
        <p:nvPicPr>
          <p:cNvPr id="55" name="Graphic 54" descr="Refresh">
            <a:extLst>
              <a:ext uri="{FF2B5EF4-FFF2-40B4-BE49-F238E27FC236}">
                <a16:creationId xmlns:a16="http://schemas.microsoft.com/office/drawing/2014/main" id="{F5588C4A-3DA5-464B-B905-70C71DC915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4029" y="1950405"/>
            <a:ext cx="830442" cy="830442"/>
          </a:xfrm>
          <a:prstGeom prst="rect">
            <a:avLst/>
          </a:prstGeom>
        </p:spPr>
      </p:pic>
      <p:grpSp>
        <p:nvGrpSpPr>
          <p:cNvPr id="44" name="Group 43" descr="Dataset icon&#10;">
            <a:extLst>
              <a:ext uri="{FF2B5EF4-FFF2-40B4-BE49-F238E27FC236}">
                <a16:creationId xmlns:a16="http://schemas.microsoft.com/office/drawing/2014/main" id="{00DD8B39-BD8D-4FBB-871E-2C8E20487521}"/>
              </a:ext>
            </a:extLst>
          </p:cNvPr>
          <p:cNvGrpSpPr/>
          <p:nvPr/>
        </p:nvGrpSpPr>
        <p:grpSpPr>
          <a:xfrm>
            <a:off x="8100433" y="4031014"/>
            <a:ext cx="1438674" cy="1261720"/>
            <a:chOff x="8109734" y="4398626"/>
            <a:chExt cx="1920092" cy="1683924"/>
          </a:xfrm>
        </p:grpSpPr>
        <p:pic>
          <p:nvPicPr>
            <p:cNvPr id="45" name="Graphic 44" descr="Table">
              <a:extLst>
                <a:ext uri="{FF2B5EF4-FFF2-40B4-BE49-F238E27FC236}">
                  <a16:creationId xmlns:a16="http://schemas.microsoft.com/office/drawing/2014/main" id="{8BC836C0-3DBE-4832-BF7B-152A1309C42C}"/>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464" t="18505" r="5464" b="18505"/>
            <a:stretch/>
          </p:blipFill>
          <p:spPr>
            <a:xfrm>
              <a:off x="8109734" y="4398626"/>
              <a:ext cx="1920092" cy="1357840"/>
            </a:xfrm>
            <a:prstGeom prst="rect">
              <a:avLst/>
            </a:prstGeom>
          </p:spPr>
        </p:pic>
        <p:sp>
          <p:nvSpPr>
            <p:cNvPr id="46" name="TextBox 45">
              <a:extLst>
                <a:ext uri="{FF2B5EF4-FFF2-40B4-BE49-F238E27FC236}">
                  <a16:creationId xmlns:a16="http://schemas.microsoft.com/office/drawing/2014/main" id="{C23955A8-16ED-4274-8C9D-9B044971E9C8}"/>
                </a:ext>
              </a:extLst>
            </p:cNvPr>
            <p:cNvSpPr txBox="1"/>
            <p:nvPr/>
          </p:nvSpPr>
          <p:spPr>
            <a:xfrm>
              <a:off x="8626548" y="5728607"/>
              <a:ext cx="886460" cy="353943"/>
            </a:xfrm>
            <a:prstGeom prst="rect">
              <a:avLst/>
            </a:prstGeom>
          </p:spPr>
          <p:txBody>
            <a:bodyPr wrap="none" lIns="0" tIns="45720" rIns="0" bIns="0" anchor="t"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lgn="ctr">
                <a:defRPr/>
              </a:pPr>
              <a:r>
                <a:rPr lang="en-US" sz="2000" dirty="0">
                  <a:solidFill>
                    <a:srgbClr val="0078D7"/>
                  </a:solidFill>
                  <a:latin typeface="+mj-lt"/>
                  <a:cs typeface="Segoe UI" panose="020B0502040204020203" pitchFamily="34" charset="0"/>
                </a:rPr>
                <a:t>Dataset</a:t>
              </a:r>
            </a:p>
          </p:txBody>
        </p:sp>
      </p:grpSp>
      <p:grpSp>
        <p:nvGrpSpPr>
          <p:cNvPr id="57" name="Group 56" descr="A circle representing ">
            <a:extLst>
              <a:ext uri="{FF2B5EF4-FFF2-40B4-BE49-F238E27FC236}">
                <a16:creationId xmlns:a16="http://schemas.microsoft.com/office/drawing/2014/main" id="{CFF8E827-27F4-4E7E-9AE1-B6DD073F5AEC}"/>
              </a:ext>
            </a:extLst>
          </p:cNvPr>
          <p:cNvGrpSpPr/>
          <p:nvPr/>
        </p:nvGrpSpPr>
        <p:grpSpPr>
          <a:xfrm>
            <a:off x="9358002" y="1598951"/>
            <a:ext cx="2171709" cy="636754"/>
            <a:chOff x="9227963" y="1523248"/>
            <a:chExt cx="2585300" cy="758021"/>
          </a:xfrm>
        </p:grpSpPr>
        <p:sp>
          <p:nvSpPr>
            <p:cNvPr id="58" name="Flowchart: Connector 57">
              <a:extLst>
                <a:ext uri="{FF2B5EF4-FFF2-40B4-BE49-F238E27FC236}">
                  <a16:creationId xmlns:a16="http://schemas.microsoft.com/office/drawing/2014/main" id="{3BC25633-1A7B-40E2-B89D-4E8BFE315474}"/>
                </a:ext>
              </a:extLst>
            </p:cNvPr>
            <p:cNvSpPr/>
            <p:nvPr/>
          </p:nvSpPr>
          <p:spPr bwMode="auto">
            <a:xfrm>
              <a:off x="9227963" y="1523248"/>
              <a:ext cx="760359" cy="758021"/>
            </a:xfrm>
            <a:prstGeom prst="flowChartConnector">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a:lnSpc>
                  <a:spcPct val="90000"/>
                </a:lnSpc>
                <a:spcAft>
                  <a:spcPts val="600"/>
                </a:spcAft>
                <a:defRPr/>
              </a:pPr>
              <a:r>
                <a:rPr lang="en-GB" sz="2400" b="1" dirty="0">
                  <a:solidFill>
                    <a:schemeClr val="bg1"/>
                  </a:solidFill>
                </a:rPr>
                <a:t>@</a:t>
              </a:r>
            </a:p>
          </p:txBody>
        </p:sp>
        <p:sp>
          <p:nvSpPr>
            <p:cNvPr id="59" name="TextBox 58">
              <a:extLst>
                <a:ext uri="{FF2B5EF4-FFF2-40B4-BE49-F238E27FC236}">
                  <a16:creationId xmlns:a16="http://schemas.microsoft.com/office/drawing/2014/main" id="{7F613C34-5C41-4BAB-964B-16DA1A57223F}"/>
                </a:ext>
              </a:extLst>
            </p:cNvPr>
            <p:cNvSpPr txBox="1"/>
            <p:nvPr/>
          </p:nvSpPr>
          <p:spPr>
            <a:xfrm>
              <a:off x="10144335" y="1680967"/>
              <a:ext cx="1668928" cy="421350"/>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Parameters</a:t>
              </a:r>
            </a:p>
          </p:txBody>
        </p:sp>
      </p:grpSp>
      <p:grpSp>
        <p:nvGrpSpPr>
          <p:cNvPr id="60" name="Group 59" descr="A circle representing Integration Runtime">
            <a:extLst>
              <a:ext uri="{FF2B5EF4-FFF2-40B4-BE49-F238E27FC236}">
                <a16:creationId xmlns:a16="http://schemas.microsoft.com/office/drawing/2014/main" id="{D7A78E8F-1A3B-4CB1-A8A6-602293FD7EE9}"/>
              </a:ext>
            </a:extLst>
          </p:cNvPr>
          <p:cNvGrpSpPr/>
          <p:nvPr/>
        </p:nvGrpSpPr>
        <p:grpSpPr>
          <a:xfrm>
            <a:off x="9358886" y="2446637"/>
            <a:ext cx="2170824" cy="661720"/>
            <a:chOff x="9227963" y="2143621"/>
            <a:chExt cx="2584247" cy="787742"/>
          </a:xfrm>
        </p:grpSpPr>
        <p:sp>
          <p:nvSpPr>
            <p:cNvPr id="61" name="Flowchart: Connector 60">
              <a:extLst>
                <a:ext uri="{FF2B5EF4-FFF2-40B4-BE49-F238E27FC236}">
                  <a16:creationId xmlns:a16="http://schemas.microsoft.com/office/drawing/2014/main" id="{416D5814-4206-475A-8504-42C778E94D88}"/>
                </a:ext>
              </a:extLst>
            </p:cNvPr>
            <p:cNvSpPr/>
            <p:nvPr/>
          </p:nvSpPr>
          <p:spPr bwMode="auto">
            <a:xfrm>
              <a:off x="9227963" y="2158481"/>
              <a:ext cx="760359" cy="758021"/>
            </a:xfrm>
            <a:prstGeom prst="flowChartConnector">
              <a:avLst/>
            </a:prstGeom>
            <a:solidFill>
              <a:schemeClr val="accent2">
                <a:lumMod val="75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90000"/>
                </a:lnSpc>
                <a:spcAft>
                  <a:spcPts val="600"/>
                </a:spcAft>
              </a:pPr>
              <a:r>
                <a:rPr lang="en-GB" sz="2400" b="1" dirty="0">
                  <a:solidFill>
                    <a:schemeClr val="bg1"/>
                  </a:solidFill>
                </a:rPr>
                <a:t>IR</a:t>
              </a:r>
            </a:p>
          </p:txBody>
        </p:sp>
        <p:sp>
          <p:nvSpPr>
            <p:cNvPr id="62" name="TextBox 61">
              <a:extLst>
                <a:ext uri="{FF2B5EF4-FFF2-40B4-BE49-F238E27FC236}">
                  <a16:creationId xmlns:a16="http://schemas.microsoft.com/office/drawing/2014/main" id="{A51FBEB1-AAEE-4BFC-AF63-EFE72526302F}"/>
                </a:ext>
              </a:extLst>
            </p:cNvPr>
            <p:cNvSpPr txBox="1"/>
            <p:nvPr/>
          </p:nvSpPr>
          <p:spPr>
            <a:xfrm>
              <a:off x="10155397" y="2143621"/>
              <a:ext cx="1656813" cy="787742"/>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Integration</a:t>
              </a:r>
              <a:br>
                <a:rPr lang="en-US" sz="2000" dirty="0">
                  <a:solidFill>
                    <a:srgbClr val="0078D7"/>
                  </a:solidFill>
                  <a:latin typeface="+mj-lt"/>
                  <a:cs typeface="Segoe UI" panose="020B0502040204020203" pitchFamily="34" charset="0"/>
                </a:rPr>
              </a:br>
              <a:r>
                <a:rPr lang="en-US" sz="2000" dirty="0">
                  <a:solidFill>
                    <a:srgbClr val="0078D7"/>
                  </a:solidFill>
                  <a:latin typeface="+mj-lt"/>
                  <a:cs typeface="Segoe UI" panose="020B0502040204020203" pitchFamily="34" charset="0"/>
                </a:rPr>
                <a:t>Runtime</a:t>
              </a:r>
            </a:p>
          </p:txBody>
        </p:sp>
      </p:grpSp>
      <p:grpSp>
        <p:nvGrpSpPr>
          <p:cNvPr id="63" name="Group 62" descr="A circle representing ControlFlow&#10;">
            <a:extLst>
              <a:ext uri="{FF2B5EF4-FFF2-40B4-BE49-F238E27FC236}">
                <a16:creationId xmlns:a16="http://schemas.microsoft.com/office/drawing/2014/main" id="{AA78465A-8219-45EF-AD6B-D1FF16B04F7C}"/>
              </a:ext>
            </a:extLst>
          </p:cNvPr>
          <p:cNvGrpSpPr/>
          <p:nvPr/>
        </p:nvGrpSpPr>
        <p:grpSpPr>
          <a:xfrm>
            <a:off x="9358511" y="3306805"/>
            <a:ext cx="2048774" cy="661720"/>
            <a:chOff x="9219646" y="3063626"/>
            <a:chExt cx="2438954" cy="787742"/>
          </a:xfrm>
        </p:grpSpPr>
        <p:sp>
          <p:nvSpPr>
            <p:cNvPr id="64" name="Flowchart: Connector 63">
              <a:extLst>
                <a:ext uri="{FF2B5EF4-FFF2-40B4-BE49-F238E27FC236}">
                  <a16:creationId xmlns:a16="http://schemas.microsoft.com/office/drawing/2014/main" id="{6B518FE4-4F42-4DBB-B7B8-216D54C13008}"/>
                </a:ext>
              </a:extLst>
            </p:cNvPr>
            <p:cNvSpPr/>
            <p:nvPr/>
          </p:nvSpPr>
          <p:spPr bwMode="auto">
            <a:xfrm>
              <a:off x="9219646" y="3078486"/>
              <a:ext cx="760359" cy="758021"/>
            </a:xfrm>
            <a:prstGeom prst="flowChartConnector">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14400">
                <a:lnSpc>
                  <a:spcPct val="90000"/>
                </a:lnSpc>
                <a:spcAft>
                  <a:spcPts val="600"/>
                </a:spcAft>
                <a:defRPr/>
              </a:pPr>
              <a:r>
                <a:rPr lang="en-GB" sz="2400" b="1" dirty="0">
                  <a:solidFill>
                    <a:srgbClr val="0078D7"/>
                  </a:solidFill>
                </a:rPr>
                <a:t>CF</a:t>
              </a:r>
            </a:p>
          </p:txBody>
        </p:sp>
        <p:sp>
          <p:nvSpPr>
            <p:cNvPr id="65" name="TextBox 64">
              <a:extLst>
                <a:ext uri="{FF2B5EF4-FFF2-40B4-BE49-F238E27FC236}">
                  <a16:creationId xmlns:a16="http://schemas.microsoft.com/office/drawing/2014/main" id="{0B661702-6C77-4344-AB8D-AB3ED336560E}"/>
                </a:ext>
              </a:extLst>
            </p:cNvPr>
            <p:cNvSpPr txBox="1"/>
            <p:nvPr/>
          </p:nvSpPr>
          <p:spPr>
            <a:xfrm>
              <a:off x="10142388" y="3063626"/>
              <a:ext cx="1516212" cy="787742"/>
            </a:xfrm>
            <a:prstGeom prst="rect">
              <a:avLst/>
            </a:prstGeom>
          </p:spPr>
          <p:txBody>
            <a:bodyPr wrap="square" lIns="0" tIns="45720" rIns="0" bIns="0" anchor="ctr" anchorCtr="0">
              <a:spAutoFit/>
            </a:bodyPr>
            <a:lstStyle>
              <a:defPPr>
                <a:defRPr lang="en-US"/>
              </a:defPPr>
              <a:lvl1pPr defTabSz="950973">
                <a:defRPr sz="900" kern="0">
                  <a:latin typeface="Segoe UI Semibold" panose="020B0702040204020203" pitchFamily="34" charset="0"/>
                  <a:ea typeface="MS PGothic" panose="020B0600070205080204" pitchFamily="34" charset="-128"/>
                  <a:cs typeface="Segoe UI Semibold" panose="020B0702040204020203" pitchFamily="34" charset="0"/>
                </a:defRPr>
              </a:lvl1pPr>
            </a:lstStyle>
            <a:p>
              <a:pPr indent="0">
                <a:defRPr/>
              </a:pPr>
              <a:r>
                <a:rPr lang="en-US" sz="2000" dirty="0">
                  <a:solidFill>
                    <a:srgbClr val="0078D7"/>
                  </a:solidFill>
                  <a:latin typeface="+mj-lt"/>
                  <a:cs typeface="Segoe UI" panose="020B0502040204020203" pitchFamily="34" charset="0"/>
                </a:rPr>
                <a:t>Control</a:t>
              </a:r>
              <a:br>
                <a:rPr lang="en-US" sz="2000" dirty="0">
                  <a:solidFill>
                    <a:srgbClr val="0078D7"/>
                  </a:solidFill>
                  <a:latin typeface="+mj-lt"/>
                  <a:cs typeface="Segoe UI" panose="020B0502040204020203" pitchFamily="34" charset="0"/>
                </a:rPr>
              </a:br>
              <a:r>
                <a:rPr lang="en-US" sz="2000" dirty="0">
                  <a:solidFill>
                    <a:srgbClr val="0078D7"/>
                  </a:solidFill>
                  <a:latin typeface="+mj-lt"/>
                  <a:cs typeface="Segoe UI" panose="020B0502040204020203" pitchFamily="34" charset="0"/>
                </a:rPr>
                <a:t>Flow</a:t>
              </a:r>
            </a:p>
          </p:txBody>
        </p:sp>
      </p:grpSp>
    </p:spTree>
    <p:extLst>
      <p:ext uri="{BB962C8B-B14F-4D97-AF65-F5344CB8AC3E}">
        <p14:creationId xmlns:p14="http://schemas.microsoft.com/office/powerpoint/2010/main" val="2741226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childTnLst>
                          </p:cTn>
                        </p:par>
                        <p:par>
                          <p:cTn id="31" fill="hold">
                            <p:stCondLst>
                              <p:cond delay="500"/>
                            </p:stCondLst>
                            <p:childTnLst>
                              <p:par>
                                <p:cTn id="32" presetID="10" presetClass="entr" presetSubtype="0" fill="hold" grpId="1" nodeType="after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par>
                                <p:cTn id="45" presetID="8" presetClass="emph" presetSubtype="0" fill="hold" nodeType="withEffect">
                                  <p:stCondLst>
                                    <p:cond delay="0"/>
                                  </p:stCondLst>
                                  <p:childTnLst>
                                    <p:animRot by="21600000">
                                      <p:cBhvr>
                                        <p:cTn id="46" dur="2000" fill="hold"/>
                                        <p:tgtEl>
                                          <p:spTgt spid="49"/>
                                        </p:tgtEl>
                                        <p:attrNameLst>
                                          <p:attrName>r</p:attrName>
                                        </p:attrNameLst>
                                      </p:cBhvr>
                                    </p:animRot>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grpId="1" nodeType="clickEffect">
                                  <p:stCondLst>
                                    <p:cond delay="0"/>
                                  </p:stCondLst>
                                  <p:childTnLst>
                                    <p:animEffect transition="out" filter="fade">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8" presetClass="emph" presetSubtype="0" fill="hold" nodeType="withEffect">
                                  <p:stCondLst>
                                    <p:cond delay="0"/>
                                  </p:stCondLst>
                                  <p:childTnLst>
                                    <p:animRot by="21600000">
                                      <p:cBhvr>
                                        <p:cTn id="82" dur="2000" fill="hold"/>
                                        <p:tgtEl>
                                          <p:spTgt spid="55"/>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50" presetClass="path" presetSubtype="0" accel="50000" decel="50000" fill="hold" grpId="0" nodeType="clickEffect">
                                  <p:stCondLst>
                                    <p:cond delay="0"/>
                                  </p:stCondLst>
                                  <p:childTnLst>
                                    <p:animMotion origin="layout" path="M 5.55112E-17 -3.33333E-6 L 0.18854 -3.33333E-6 C 0.27305 -3.33333E-6 0.37721 0.02732 0.37721 0.04931 L 0.37721 0.09931 " pathEditMode="relative" rAng="0" ptsTypes="AAAA">
                                      <p:cBhvr>
                                        <p:cTn id="86" dur="2000" fill="hold"/>
                                        <p:tgtEl>
                                          <p:spTgt spid="56"/>
                                        </p:tgtEl>
                                        <p:attrNameLst>
                                          <p:attrName>ppt_x</p:attrName>
                                          <p:attrName>ppt_y</p:attrName>
                                        </p:attrNameLst>
                                      </p:cBhvr>
                                      <p:rCtr x="18854" y="4954"/>
                                    </p:animMotion>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7"/>
                                        </p:tgtEl>
                                        <p:attrNameLst>
                                          <p:attrName>style.visibility</p:attrName>
                                        </p:attrNameLst>
                                      </p:cBhvr>
                                      <p:to>
                                        <p:strVal val="visible"/>
                                      </p:to>
                                    </p:set>
                                    <p:animEffect transition="in" filter="fade">
                                      <p:cBhvr>
                                        <p:cTn id="91" dur="500"/>
                                        <p:tgtEl>
                                          <p:spTgt spid="57"/>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60"/>
                                        </p:tgtEl>
                                        <p:attrNameLst>
                                          <p:attrName>style.visibility</p:attrName>
                                        </p:attrNameLst>
                                      </p:cBhvr>
                                      <p:to>
                                        <p:strVal val="visible"/>
                                      </p:to>
                                    </p:set>
                                    <p:animEffect transition="in" filter="fade">
                                      <p:cBhvr>
                                        <p:cTn id="96" dur="500"/>
                                        <p:tgtEl>
                                          <p:spTgt spid="60"/>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63"/>
                                        </p:tgtEl>
                                        <p:attrNameLst>
                                          <p:attrName>style.visibility</p:attrName>
                                        </p:attrNameLst>
                                      </p:cBhvr>
                                      <p:to>
                                        <p:strVal val="visible"/>
                                      </p:to>
                                    </p:set>
                                    <p:animEffect transition="in" filter="fade">
                                      <p:cBhvr>
                                        <p:cTn id="101"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animBg="1"/>
      <p:bldP spid="56" grpId="0"/>
      <p:bldP spid="56" grpId="1"/>
      <p:bldP spid="48" grpId="0" animBg="1"/>
      <p:bldP spid="48" grpId="1" animBg="1"/>
      <p:bldP spid="53" grpId="0" animBg="1"/>
      <p:bldP spid="52" grpId="0"/>
      <p:bldP spid="5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t>Explore Azure Synapse Analytics</a:t>
            </a:r>
          </a:p>
        </p:txBody>
      </p:sp>
      <p:pic>
        <p:nvPicPr>
          <p:cNvPr id="7" name="Picture 6" descr="Diagram showing the components of Azure Synapse Analytics. Synapse Studio, Synapse Pipelines, Synapse SQL pools, Synapse Spark pools, and Synapse Link">
            <a:extLst>
              <a:ext uri="{FF2B5EF4-FFF2-40B4-BE49-F238E27FC236}">
                <a16:creationId xmlns:a16="http://schemas.microsoft.com/office/drawing/2014/main" id="{95FCF0B7-C1D9-49B8-91EB-E3184C0A2C2C}"/>
              </a:ext>
            </a:extLst>
          </p:cNvPr>
          <p:cNvPicPr>
            <a:picLocks noChangeAspect="1"/>
          </p:cNvPicPr>
          <p:nvPr/>
        </p:nvPicPr>
        <p:blipFill>
          <a:blip r:embed="rId3"/>
          <a:srcRect l="-13614" t="-1668" r="-13614" b="-1668"/>
          <a:stretch>
            <a:fillRect/>
          </a:stretch>
        </p:blipFill>
        <p:spPr>
          <a:xfrm>
            <a:off x="422796" y="1475938"/>
            <a:ext cx="11346408" cy="404856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7196909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E0F6-75B0-4FEF-A4B1-627D5365B0FF}"/>
              </a:ext>
            </a:extLst>
          </p:cNvPr>
          <p:cNvSpPr>
            <a:spLocks noGrp="1"/>
          </p:cNvSpPr>
          <p:nvPr>
            <p:ph type="title"/>
          </p:nvPr>
        </p:nvSpPr>
        <p:spPr>
          <a:xfrm>
            <a:off x="418643" y="440493"/>
            <a:ext cx="10776099" cy="1086465"/>
          </a:xfrm>
        </p:spPr>
        <p:txBody>
          <a:bodyPr/>
          <a:lstStyle/>
          <a:p>
            <a:r>
              <a:rPr lang="en-US" dirty="0"/>
              <a:t>Demo: Create an Azure Synapse Analytics workspace and analyze data</a:t>
            </a:r>
            <a:br>
              <a:rPr lang="en-US" b="1" i="0" dirty="0">
                <a:solidFill>
                  <a:srgbClr val="171717"/>
                </a:solidFill>
                <a:effectLst/>
                <a:latin typeface="Segoe UI" panose="020B0502040204020203" pitchFamily="34" charset="0"/>
              </a:rPr>
            </a:br>
            <a:endParaRPr lang="en-US" dirty="0"/>
          </a:p>
        </p:txBody>
      </p:sp>
      <p:pic>
        <p:nvPicPr>
          <p:cNvPr id="14" name="Picture 13" descr="Icon of a gear and a arrow going across it">
            <a:extLst>
              <a:ext uri="{FF2B5EF4-FFF2-40B4-BE49-F238E27FC236}">
                <a16:creationId xmlns:a16="http://schemas.microsoft.com/office/drawing/2014/main" id="{9A0B3C48-6FE9-458B-8898-790A7DEE9A92}"/>
              </a:ext>
            </a:extLst>
          </p:cNvPr>
          <p:cNvPicPr>
            <a:picLocks noChangeAspect="1"/>
          </p:cNvPicPr>
          <p:nvPr/>
        </p:nvPicPr>
        <p:blipFill>
          <a:blip r:embed="rId3"/>
          <a:stretch>
            <a:fillRect/>
          </a:stretch>
        </p:blipFill>
        <p:spPr>
          <a:xfrm>
            <a:off x="418643" y="1834010"/>
            <a:ext cx="1166495" cy="1166495"/>
          </a:xfrm>
          <a:prstGeom prst="rect">
            <a:avLst/>
          </a:prstGeom>
        </p:spPr>
      </p:pic>
      <p:sp>
        <p:nvSpPr>
          <p:cNvPr id="3" name="TextBox 2">
            <a:extLst>
              <a:ext uri="{FF2B5EF4-FFF2-40B4-BE49-F238E27FC236}">
                <a16:creationId xmlns:a16="http://schemas.microsoft.com/office/drawing/2014/main" id="{80EB2685-1D52-4352-B278-753CAA22F7DE}"/>
              </a:ext>
            </a:extLst>
          </p:cNvPr>
          <p:cNvSpPr txBox="1"/>
          <p:nvPr/>
        </p:nvSpPr>
        <p:spPr>
          <a:xfrm>
            <a:off x="1892300" y="1834010"/>
            <a:ext cx="9766299" cy="2339102"/>
          </a:xfrm>
          <a:prstGeom prst="rect">
            <a:avLst/>
          </a:prstGeom>
          <a:noFill/>
        </p:spPr>
        <p:txBody>
          <a:bodyPr wrap="square" lIns="0" tIns="0" rIns="0" bIns="0" rtlCol="0">
            <a:spAutoFit/>
          </a:bodyPr>
          <a:lstStyle/>
          <a:p>
            <a:pPr>
              <a:spcBef>
                <a:spcPts val="1176"/>
              </a:spcBef>
            </a:pPr>
            <a:r>
              <a:rPr lang="en-US" sz="2200" dirty="0"/>
              <a:t>In this demo, we'll create a Synapse Analytics workspace and use it to ingest and analyze some data.</a:t>
            </a:r>
          </a:p>
          <a:p>
            <a:pPr>
              <a:spcBef>
                <a:spcPts val="1176"/>
              </a:spcBef>
            </a:pPr>
            <a:r>
              <a:rPr lang="en-US" sz="2200" dirty="0"/>
              <a:t>The demo is designed to familiarize you with some key capabilities of Synapse Analytics, not as a comprehensive guide to performing advanced data analysis. The exercise should take around 30 minutes to complete.</a:t>
            </a:r>
          </a:p>
          <a:p>
            <a:pPr>
              <a:spcBef>
                <a:spcPts val="1176"/>
              </a:spcBef>
            </a:pPr>
            <a:endParaRPr lang="en-US" sz="2200" dirty="0"/>
          </a:p>
        </p:txBody>
      </p:sp>
    </p:spTree>
    <p:extLst>
      <p:ext uri="{BB962C8B-B14F-4D97-AF65-F5344CB8AC3E}">
        <p14:creationId xmlns:p14="http://schemas.microsoft.com/office/powerpoint/2010/main" val="25997669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2: Knowledge check</a:t>
            </a:r>
          </a:p>
        </p:txBody>
      </p:sp>
      <p:pic>
        <p:nvPicPr>
          <p:cNvPr id="37" name="Picture 36" descr="Icon of four squares connected by lines ">
            <a:extLst>
              <a:ext uri="{FF2B5EF4-FFF2-40B4-BE49-F238E27FC236}">
                <a16:creationId xmlns:a16="http://schemas.microsoft.com/office/drawing/2014/main" id="{AF12F651-8B7B-4BA1-9D0A-2F4D4E48938B}"/>
              </a:ext>
            </a:extLst>
          </p:cNvPr>
          <p:cNvPicPr>
            <a:picLocks noChangeAspect="1"/>
          </p:cNvPicPr>
          <p:nvPr/>
        </p:nvPicPr>
        <p:blipFill>
          <a:blip r:embed="rId3"/>
          <a:stretch>
            <a:fillRect/>
          </a:stretch>
        </p:blipFill>
        <p:spPr>
          <a:xfrm>
            <a:off x="427038" y="1195592"/>
            <a:ext cx="952500" cy="952500"/>
          </a:xfrm>
          <a:prstGeom prst="rect">
            <a:avLst/>
          </a:prstGeom>
        </p:spPr>
      </p:pic>
      <p:sp>
        <p:nvSpPr>
          <p:cNvPr id="11" name="TextBox 10">
            <a:extLst>
              <a:ext uri="{FF2B5EF4-FFF2-40B4-BE49-F238E27FC236}">
                <a16:creationId xmlns:a16="http://schemas.microsoft.com/office/drawing/2014/main" id="{F7E9E36F-F0F8-4AF5-AE82-ACB85DB1D745}"/>
              </a:ext>
            </a:extLst>
          </p:cNvPr>
          <p:cNvSpPr txBox="1"/>
          <p:nvPr/>
        </p:nvSpPr>
        <p:spPr>
          <a:xfrm>
            <a:off x="1615067" y="1195592"/>
            <a:ext cx="10157834" cy="1131079"/>
          </a:xfrm>
          <a:prstGeom prst="rect">
            <a:avLst/>
          </a:prstGeom>
          <a:noFill/>
        </p:spPr>
        <p:txBody>
          <a:bodyPr wrap="square" lIns="0" tIns="0" rIns="0" bIns="0">
            <a:spAutoFit/>
          </a:bodyPr>
          <a:lstStyle/>
          <a:p>
            <a:pPr marL="0" lvl="1">
              <a:spcAft>
                <a:spcPts val="300"/>
              </a:spcAft>
            </a:pPr>
            <a:r>
              <a:rPr lang="en-US" sz="1800" dirty="0">
                <a:latin typeface="+mj-lt"/>
              </a:rPr>
              <a:t>Which component of an Azure Data Factory can be triggered to run data ingestion tasks?</a:t>
            </a:r>
          </a:p>
          <a:p>
            <a:pPr marL="349724" lvl="1" indent="-349724">
              <a:spcAft>
                <a:spcPts val="300"/>
              </a:spcAft>
              <a:buFont typeface="Wingdings" panose="05000000000000000000" pitchFamily="2" charset="2"/>
              <a:buChar char="q"/>
              <a:defRPr/>
            </a:pPr>
            <a:r>
              <a:rPr lang="en-US" sz="1600" dirty="0"/>
              <a:t>CSV File</a:t>
            </a:r>
          </a:p>
          <a:p>
            <a:pPr marL="349724" lvl="1" indent="-349724">
              <a:spcAft>
                <a:spcPts val="300"/>
              </a:spcAft>
              <a:buFont typeface="Wingdings" panose="05000000000000000000" pitchFamily="2" charset="2"/>
              <a:buChar char="q"/>
              <a:defRPr/>
            </a:pPr>
            <a:r>
              <a:rPr lang="en-US" sz="1600" dirty="0"/>
              <a:t>Pipeline  </a:t>
            </a:r>
          </a:p>
          <a:p>
            <a:pPr marL="349724" lvl="1" indent="-349724">
              <a:spcAft>
                <a:spcPts val="300"/>
              </a:spcAft>
              <a:buFont typeface="Wingdings" panose="05000000000000000000" pitchFamily="2" charset="2"/>
              <a:buChar char="q"/>
              <a:defRPr/>
            </a:pPr>
            <a:r>
              <a:rPr lang="en-US" sz="1600" dirty="0"/>
              <a:t>Linked service</a:t>
            </a:r>
          </a:p>
        </p:txBody>
      </p:sp>
      <p:pic>
        <p:nvPicPr>
          <p:cNvPr id="12" name="Graphic 11" descr="Checkmark on Pipeline  &#10;">
            <a:extLst>
              <a:ext uri="{FF2B5EF4-FFF2-40B4-BE49-F238E27FC236}">
                <a16:creationId xmlns:a16="http://schemas.microsoft.com/office/drawing/2014/main" id="{D22919D0-4131-49DD-ABED-9C51D4DB5F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067" y="1737617"/>
            <a:ext cx="225870" cy="225870"/>
          </a:xfrm>
          <a:prstGeom prst="rect">
            <a:avLst/>
          </a:prstGeom>
        </p:spPr>
      </p:pic>
      <p:cxnSp>
        <p:nvCxnSpPr>
          <p:cNvPr id="13" name="Straight Connector 12">
            <a:extLst>
              <a:ext uri="{FF2B5EF4-FFF2-40B4-BE49-F238E27FC236}">
                <a16:creationId xmlns:a16="http://schemas.microsoft.com/office/drawing/2014/main" id="{6EA572FA-0C91-4AB3-857B-55774704A871}"/>
              </a:ext>
              <a:ext uri="{C183D7F6-B498-43B3-948B-1728B52AA6E4}">
                <adec:decorative xmlns:adec="http://schemas.microsoft.com/office/drawing/2017/decorative" val="1"/>
              </a:ext>
            </a:extLst>
          </p:cNvPr>
          <p:cNvCxnSpPr>
            <a:cxnSpLocks/>
          </p:cNvCxnSpPr>
          <p:nvPr/>
        </p:nvCxnSpPr>
        <p:spPr>
          <a:xfrm>
            <a:off x="1629854" y="255042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a circle branched into three connect circles">
            <a:extLst>
              <a:ext uri="{FF2B5EF4-FFF2-40B4-BE49-F238E27FC236}">
                <a16:creationId xmlns:a16="http://schemas.microsoft.com/office/drawing/2014/main" id="{C08D1337-4D74-4E5A-85A8-C3132BE685CA}"/>
              </a:ext>
            </a:extLst>
          </p:cNvPr>
          <p:cNvPicPr>
            <a:picLocks noChangeAspect="1"/>
          </p:cNvPicPr>
          <p:nvPr/>
        </p:nvPicPr>
        <p:blipFill>
          <a:blip r:embed="rId6"/>
          <a:stretch>
            <a:fillRect/>
          </a:stretch>
        </p:blipFill>
        <p:spPr>
          <a:xfrm>
            <a:off x="427038" y="2774171"/>
            <a:ext cx="952500" cy="952500"/>
          </a:xfrm>
          <a:prstGeom prst="rect">
            <a:avLst/>
          </a:prstGeom>
        </p:spPr>
      </p:pic>
      <p:sp>
        <p:nvSpPr>
          <p:cNvPr id="14" name="TextBox 13">
            <a:extLst>
              <a:ext uri="{FF2B5EF4-FFF2-40B4-BE49-F238E27FC236}">
                <a16:creationId xmlns:a16="http://schemas.microsoft.com/office/drawing/2014/main" id="{94475BC2-B90F-4F4A-9ABA-07D660D249E3}"/>
              </a:ext>
            </a:extLst>
          </p:cNvPr>
          <p:cNvSpPr txBox="1"/>
          <p:nvPr/>
        </p:nvSpPr>
        <p:spPr>
          <a:xfrm>
            <a:off x="1630991" y="2774171"/>
            <a:ext cx="10142080" cy="1131079"/>
          </a:xfrm>
          <a:prstGeom prst="rect">
            <a:avLst/>
          </a:prstGeom>
          <a:noFill/>
        </p:spPr>
        <p:txBody>
          <a:bodyPr wrap="square" lIns="0" tIns="0" rIns="0" bIns="0">
            <a:spAutoFit/>
          </a:bodyPr>
          <a:lstStyle/>
          <a:p>
            <a:pPr marL="0" lvl="1">
              <a:spcAft>
                <a:spcPts val="300"/>
              </a:spcAft>
            </a:pPr>
            <a:r>
              <a:rPr lang="en-US" sz="1800" dirty="0">
                <a:latin typeface="+mj-lt"/>
              </a:rPr>
              <a:t>When might you use PolyBase? </a:t>
            </a:r>
          </a:p>
          <a:p>
            <a:pPr marL="349724" lvl="1" indent="-349724">
              <a:spcAft>
                <a:spcPts val="300"/>
              </a:spcAft>
              <a:buFont typeface="Wingdings" panose="05000000000000000000" pitchFamily="2" charset="2"/>
              <a:buChar char="q"/>
              <a:defRPr/>
            </a:pPr>
            <a:r>
              <a:rPr lang="en-US" sz="1600" dirty="0"/>
              <a:t>To query data from external data sources from Azure SQL Database</a:t>
            </a:r>
          </a:p>
          <a:p>
            <a:pPr marL="349724" lvl="1" indent="-349724">
              <a:spcAft>
                <a:spcPts val="300"/>
              </a:spcAft>
              <a:buFont typeface="Wingdings" panose="05000000000000000000" pitchFamily="2" charset="2"/>
              <a:buChar char="q"/>
              <a:defRPr/>
            </a:pPr>
            <a:r>
              <a:rPr lang="en-US" sz="1600" dirty="0"/>
              <a:t>To ingest streaming data using Azure Databricks </a:t>
            </a:r>
          </a:p>
          <a:p>
            <a:pPr marL="349724" lvl="1" indent="-349724">
              <a:spcAft>
                <a:spcPts val="300"/>
              </a:spcAft>
              <a:buFont typeface="Wingdings" panose="05000000000000000000" pitchFamily="2" charset="2"/>
              <a:buChar char="q"/>
              <a:defRPr/>
            </a:pPr>
            <a:r>
              <a:rPr lang="en-US" sz="1600" dirty="0"/>
              <a:t>To orchestrate activities in Azure Data Factory</a:t>
            </a:r>
          </a:p>
        </p:txBody>
      </p:sp>
      <p:pic>
        <p:nvPicPr>
          <p:cNvPr id="15" name="Graphic 14" descr="Checkmark on To query data from external data sources from Azure SQL Database">
            <a:extLst>
              <a:ext uri="{FF2B5EF4-FFF2-40B4-BE49-F238E27FC236}">
                <a16:creationId xmlns:a16="http://schemas.microsoft.com/office/drawing/2014/main" id="{2B956BB5-250D-4085-ABB8-CEB54319E5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067" y="3039200"/>
            <a:ext cx="225870" cy="225870"/>
          </a:xfrm>
          <a:prstGeom prst="rect">
            <a:avLst/>
          </a:prstGeom>
        </p:spPr>
      </p:pic>
      <p:cxnSp>
        <p:nvCxnSpPr>
          <p:cNvPr id="16" name="Straight Connector 15">
            <a:extLst>
              <a:ext uri="{FF2B5EF4-FFF2-40B4-BE49-F238E27FC236}">
                <a16:creationId xmlns:a16="http://schemas.microsoft.com/office/drawing/2014/main" id="{EA32ADBC-DFE0-47AE-BCF2-15CE0074BCDE}"/>
              </a:ext>
              <a:ext uri="{C183D7F6-B498-43B3-948B-1728B52AA6E4}">
                <adec:decorative xmlns:adec="http://schemas.microsoft.com/office/drawing/2017/decorative" val="1"/>
              </a:ext>
            </a:extLst>
          </p:cNvPr>
          <p:cNvCxnSpPr>
            <a:cxnSpLocks/>
          </p:cNvCxnSpPr>
          <p:nvPr/>
        </p:nvCxnSpPr>
        <p:spPr>
          <a:xfrm>
            <a:off x="1630422" y="4129000"/>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three gears with varying sizes">
            <a:extLst>
              <a:ext uri="{FF2B5EF4-FFF2-40B4-BE49-F238E27FC236}">
                <a16:creationId xmlns:a16="http://schemas.microsoft.com/office/drawing/2014/main" id="{B75632F8-6ABA-4C38-B43D-E1BA24B0C46A}"/>
              </a:ext>
            </a:extLst>
          </p:cNvPr>
          <p:cNvPicPr>
            <a:picLocks noChangeAspect="1"/>
          </p:cNvPicPr>
          <p:nvPr/>
        </p:nvPicPr>
        <p:blipFill>
          <a:blip r:embed="rId7"/>
          <a:stretch>
            <a:fillRect/>
          </a:stretch>
        </p:blipFill>
        <p:spPr>
          <a:xfrm>
            <a:off x="427038" y="4352751"/>
            <a:ext cx="952500" cy="952500"/>
          </a:xfrm>
          <a:prstGeom prst="rect">
            <a:avLst/>
          </a:prstGeom>
        </p:spPr>
      </p:pic>
      <p:sp>
        <p:nvSpPr>
          <p:cNvPr id="18" name="TextBox 17">
            <a:extLst>
              <a:ext uri="{FF2B5EF4-FFF2-40B4-BE49-F238E27FC236}">
                <a16:creationId xmlns:a16="http://schemas.microsoft.com/office/drawing/2014/main" id="{3D56AE27-EB81-42A4-85DC-F9E46D865429}"/>
              </a:ext>
            </a:extLst>
          </p:cNvPr>
          <p:cNvSpPr txBox="1"/>
          <p:nvPr/>
        </p:nvSpPr>
        <p:spPr>
          <a:xfrm>
            <a:off x="1626779" y="4352751"/>
            <a:ext cx="10149290" cy="1131079"/>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800" dirty="0">
                <a:latin typeface="+mj-lt"/>
              </a:rPr>
              <a:t>Which of these services can be used to ingest data into Azure Synapse Analytics?</a:t>
            </a:r>
          </a:p>
          <a:p>
            <a:pPr marL="349724" lvl="1" indent="-349724">
              <a:spcAft>
                <a:spcPts val="300"/>
              </a:spcAft>
              <a:buFont typeface="Wingdings" panose="05000000000000000000" pitchFamily="2" charset="2"/>
              <a:buChar char="q"/>
              <a:defRPr/>
            </a:pPr>
            <a:r>
              <a:rPr lang="en-US" sz="1600" dirty="0"/>
              <a:t>Azure Data Factory</a:t>
            </a:r>
          </a:p>
          <a:p>
            <a:pPr marL="349724" lvl="1" indent="-349724">
              <a:spcAft>
                <a:spcPts val="300"/>
              </a:spcAft>
              <a:buFont typeface="Wingdings" panose="05000000000000000000" pitchFamily="2" charset="2"/>
              <a:buChar char="q"/>
              <a:defRPr/>
            </a:pPr>
            <a:r>
              <a:rPr lang="en-US" sz="1600" dirty="0"/>
              <a:t>Power BI </a:t>
            </a:r>
          </a:p>
          <a:p>
            <a:pPr marL="349724" lvl="1" indent="-349724">
              <a:spcAft>
                <a:spcPts val="300"/>
              </a:spcAft>
              <a:buFont typeface="Wingdings" panose="05000000000000000000" pitchFamily="2" charset="2"/>
              <a:buChar char="q"/>
              <a:defRPr/>
            </a:pPr>
            <a:r>
              <a:rPr lang="en-US" sz="1600" dirty="0"/>
              <a:t>Azure Active Directory</a:t>
            </a:r>
          </a:p>
        </p:txBody>
      </p:sp>
      <p:pic>
        <p:nvPicPr>
          <p:cNvPr id="20" name="Graphic 19" descr="Checkmark on Azure Data Factory">
            <a:extLst>
              <a:ext uri="{FF2B5EF4-FFF2-40B4-BE49-F238E27FC236}">
                <a16:creationId xmlns:a16="http://schemas.microsoft.com/office/drawing/2014/main" id="{E8BF6C86-0D4E-4C56-B755-7AFB4EF08A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5067" y="4618382"/>
            <a:ext cx="225870" cy="225870"/>
          </a:xfrm>
          <a:prstGeom prst="rect">
            <a:avLst/>
          </a:prstGeom>
        </p:spPr>
      </p:pic>
    </p:spTree>
    <p:extLst>
      <p:ext uri="{BB962C8B-B14F-4D97-AF65-F5344CB8AC3E}">
        <p14:creationId xmlns:p14="http://schemas.microsoft.com/office/powerpoint/2010/main" val="17902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12" name="Text Placeholder 11">
            <a:extLst>
              <a:ext uri="{FF2B5EF4-FFF2-40B4-BE49-F238E27FC236}">
                <a16:creationId xmlns:a16="http://schemas.microsoft.com/office/drawing/2014/main" id="{19240789-AA25-4E3E-8228-DF454BD367E9}"/>
              </a:ext>
            </a:extLst>
          </p:cNvPr>
          <p:cNvSpPr txBox="1">
            <a:spLocks noGrp="1"/>
          </p:cNvSpPr>
          <p:nvPr>
            <p:ph type="body" sz="quarter" idx="11"/>
          </p:nvPr>
        </p:nvSpPr>
        <p:spPr>
          <a:xfrm>
            <a:off x="4078288" y="948613"/>
            <a:ext cx="7695070" cy="896552"/>
          </a:xfrm>
        </p:spPr>
        <p:txBody>
          <a:bodyPr/>
          <a:lstStyle/>
          <a:p>
            <a:pPr>
              <a:lnSpc>
                <a:spcPct val="100000"/>
              </a:lnSpc>
            </a:pPr>
            <a:r>
              <a:rPr lang="en-US" sz="2200" dirty="0"/>
              <a:t>Examine components of a modern data warehouse</a:t>
            </a:r>
          </a:p>
        </p:txBody>
      </p:sp>
      <p:sp>
        <p:nvSpPr>
          <p:cNvPr id="10" name="Text Placeholder 9">
            <a:extLst>
              <a:ext uri="{FF2B5EF4-FFF2-40B4-BE49-F238E27FC236}">
                <a16:creationId xmlns:a16="http://schemas.microsoft.com/office/drawing/2014/main" id="{0A33461B-A044-40E6-8A0A-CB3A33EFF058}"/>
              </a:ext>
            </a:extLst>
          </p:cNvPr>
          <p:cNvSpPr txBox="1">
            <a:spLocks noGrp="1"/>
          </p:cNvSpPr>
          <p:nvPr>
            <p:ph type="body" sz="quarter" idx="15"/>
          </p:nvPr>
        </p:nvSpPr>
        <p:spPr/>
        <p:txBody>
          <a:bodyPr/>
          <a:lstStyle/>
          <a:p>
            <a:pPr>
              <a:lnSpc>
                <a:spcPct val="100000"/>
              </a:lnSpc>
            </a:pPr>
            <a:r>
              <a:rPr lang="en-US" sz="2200" dirty="0"/>
              <a:t>Explore large-scale data analytics</a:t>
            </a:r>
          </a:p>
        </p:txBody>
      </p:sp>
      <p:sp>
        <p:nvSpPr>
          <p:cNvPr id="7" name="Text Placeholder 6">
            <a:extLst>
              <a:ext uri="{FF2B5EF4-FFF2-40B4-BE49-F238E27FC236}">
                <a16:creationId xmlns:a16="http://schemas.microsoft.com/office/drawing/2014/main" id="{3D5F7A41-33CD-4ACD-89A7-CF9C757C0A9E}"/>
              </a:ext>
            </a:extLst>
          </p:cNvPr>
          <p:cNvSpPr txBox="1">
            <a:spLocks noGrp="1"/>
          </p:cNvSpPr>
          <p:nvPr>
            <p:ph type="body" sz="quarter" idx="21"/>
          </p:nvPr>
        </p:nvSpPr>
        <p:spPr>
          <a:xfrm>
            <a:off x="4078288" y="3401503"/>
            <a:ext cx="7695070" cy="896552"/>
          </a:xfrm>
        </p:spPr>
        <p:txBody>
          <a:bodyPr/>
          <a:lstStyle/>
          <a:p>
            <a:pPr>
              <a:lnSpc>
                <a:spcPct val="100000"/>
              </a:lnSpc>
            </a:pPr>
            <a:r>
              <a:rPr lang="en-US" sz="2200" dirty="0"/>
              <a:t>Get started building with Power BI</a:t>
            </a:r>
          </a:p>
        </p:txBody>
      </p:sp>
      <p:pic>
        <p:nvPicPr>
          <p:cNvPr id="2" name="Picture 1">
            <a:extLst>
              <a:ext uri="{FF2B5EF4-FFF2-40B4-BE49-F238E27FC236}">
                <a16:creationId xmlns:a16="http://schemas.microsoft.com/office/drawing/2014/main" id="{0E57152E-930A-4DA3-B938-54722E70A865}"/>
              </a:ext>
              <a:ext uri="{C183D7F6-B498-43B3-948B-1728B52AA6E4}">
                <adec:decorative xmlns:adec="http://schemas.microsoft.com/office/drawing/2017/decorative" val="1"/>
              </a:ext>
            </a:extLst>
          </p:cNvPr>
          <p:cNvPicPr>
            <a:picLocks noChangeAspect="1"/>
          </p:cNvPicPr>
          <p:nvPr/>
        </p:nvPicPr>
        <p:blipFill rotWithShape="1">
          <a:blip r:embed="rId3"/>
          <a:srcRect l="4239" t="5680" r="3378" b="10016"/>
          <a:stretch/>
        </p:blipFill>
        <p:spPr>
          <a:xfrm>
            <a:off x="3093196" y="1062263"/>
            <a:ext cx="702100" cy="695515"/>
          </a:xfrm>
          <a:prstGeom prst="rect">
            <a:avLst/>
          </a:prstGeom>
        </p:spPr>
      </p:pic>
      <p:pic>
        <p:nvPicPr>
          <p:cNvPr id="3" name="Picture 2">
            <a:extLst>
              <a:ext uri="{FF2B5EF4-FFF2-40B4-BE49-F238E27FC236}">
                <a16:creationId xmlns:a16="http://schemas.microsoft.com/office/drawing/2014/main" id="{A0F46BCA-510E-40C5-A78C-5BC171F75B1A}"/>
              </a:ext>
              <a:ext uri="{C183D7F6-B498-43B3-948B-1728B52AA6E4}">
                <adec:decorative xmlns:adec="http://schemas.microsoft.com/office/drawing/2017/decorative" val="1"/>
              </a:ext>
            </a:extLst>
          </p:cNvPr>
          <p:cNvPicPr>
            <a:picLocks noChangeAspect="1"/>
          </p:cNvPicPr>
          <p:nvPr/>
        </p:nvPicPr>
        <p:blipFill rotWithShape="1">
          <a:blip r:embed="rId4"/>
          <a:srcRect l="5136" t="4240" r="4416" b="4242"/>
          <a:stretch/>
        </p:blipFill>
        <p:spPr>
          <a:xfrm>
            <a:off x="3135810" y="2335547"/>
            <a:ext cx="616871" cy="611086"/>
          </a:xfrm>
          <a:prstGeom prst="rect">
            <a:avLst/>
          </a:prstGeom>
        </p:spPr>
      </p:pic>
      <p:pic>
        <p:nvPicPr>
          <p:cNvPr id="5" name="Picture 4">
            <a:extLst>
              <a:ext uri="{FF2B5EF4-FFF2-40B4-BE49-F238E27FC236}">
                <a16:creationId xmlns:a16="http://schemas.microsoft.com/office/drawing/2014/main" id="{DD3D42DF-BD26-41C2-B5E3-AE07EFC3781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093196" y="3531139"/>
            <a:ext cx="632242" cy="661479"/>
          </a:xfrm>
          <a:prstGeom prst="rect">
            <a:avLst/>
          </a:prstGeom>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2: Knowledge check (continued)</a:t>
            </a:r>
          </a:p>
        </p:txBody>
      </p:sp>
      <p:pic>
        <p:nvPicPr>
          <p:cNvPr id="37" name="Picture 36" descr="Icon of a server with cloud in the middle">
            <a:extLst>
              <a:ext uri="{FF2B5EF4-FFF2-40B4-BE49-F238E27FC236}">
                <a16:creationId xmlns:a16="http://schemas.microsoft.com/office/drawing/2014/main" id="{A57EAD9E-CB1C-4152-9D95-A817FC1C495E}"/>
              </a:ext>
            </a:extLst>
          </p:cNvPr>
          <p:cNvPicPr>
            <a:picLocks noChangeAspect="1"/>
          </p:cNvPicPr>
          <p:nvPr/>
        </p:nvPicPr>
        <p:blipFill>
          <a:blip r:embed="rId3"/>
          <a:stretch>
            <a:fillRect/>
          </a:stretch>
        </p:blipFill>
        <p:spPr>
          <a:xfrm>
            <a:off x="427038" y="1195592"/>
            <a:ext cx="952500" cy="952500"/>
          </a:xfrm>
          <a:prstGeom prst="rect">
            <a:avLst/>
          </a:prstGeom>
        </p:spPr>
      </p:pic>
      <p:sp>
        <p:nvSpPr>
          <p:cNvPr id="11" name="TextBox 10">
            <a:extLst>
              <a:ext uri="{FF2B5EF4-FFF2-40B4-BE49-F238E27FC236}">
                <a16:creationId xmlns:a16="http://schemas.microsoft.com/office/drawing/2014/main" id="{EF8C4668-882F-4AF1-94D2-97D3C93BD625}"/>
              </a:ext>
            </a:extLst>
          </p:cNvPr>
          <p:cNvSpPr txBox="1"/>
          <p:nvPr/>
        </p:nvSpPr>
        <p:spPr>
          <a:xfrm>
            <a:off x="1615067" y="1195592"/>
            <a:ext cx="10157834" cy="1500411"/>
          </a:xfrm>
          <a:prstGeom prst="rect">
            <a:avLst/>
          </a:prstGeom>
          <a:noFill/>
        </p:spPr>
        <p:txBody>
          <a:bodyPr wrap="square" lIns="0" tIns="0" rIns="0" bIns="0">
            <a:spAutoFit/>
          </a:bodyPr>
          <a:lstStyle/>
          <a:p>
            <a:pPr marL="0" lvl="1">
              <a:spcAft>
                <a:spcPts val="300"/>
              </a:spcAft>
            </a:pPr>
            <a:r>
              <a:rPr lang="en-US" sz="1600" dirty="0">
                <a:latin typeface="+mj-lt"/>
              </a:rPr>
              <a:t>You have a large amount of data held in files in Azure Data Lake storage. You want to retrieve the data in these files and use it to populate tables held in Azure Synapse Analytics. Which processing option is most appropriate?</a:t>
            </a:r>
          </a:p>
          <a:p>
            <a:pPr marL="349724" lvl="1" indent="-349724">
              <a:spcAft>
                <a:spcPts val="300"/>
              </a:spcAft>
              <a:buFont typeface="Wingdings" panose="05000000000000000000" pitchFamily="2" charset="2"/>
              <a:buChar char="q"/>
              <a:defRPr/>
            </a:pPr>
            <a:r>
              <a:rPr lang="en-US" sz="1400" dirty="0"/>
              <a:t>Use Azure Synapse Link to connect to Azure Data Lake storage and download the data</a:t>
            </a:r>
          </a:p>
          <a:p>
            <a:pPr marL="349724" lvl="1" indent="-349724">
              <a:spcAft>
                <a:spcPts val="300"/>
              </a:spcAft>
              <a:buFont typeface="Wingdings" panose="05000000000000000000" pitchFamily="2" charset="2"/>
              <a:buChar char="q"/>
              <a:defRPr/>
            </a:pPr>
            <a:r>
              <a:rPr lang="en-US" sz="1400" dirty="0"/>
              <a:t>Synapse SQL pool  </a:t>
            </a:r>
          </a:p>
          <a:p>
            <a:pPr marL="349724" lvl="1" indent="-349724">
              <a:spcAft>
                <a:spcPts val="300"/>
              </a:spcAft>
              <a:buFont typeface="Wingdings" panose="05000000000000000000" pitchFamily="2" charset="2"/>
              <a:buChar char="q"/>
              <a:defRPr/>
            </a:pPr>
            <a:r>
              <a:rPr lang="en-US" sz="1400" dirty="0"/>
              <a:t>Synapse Spark pool </a:t>
            </a:r>
          </a:p>
        </p:txBody>
      </p:sp>
      <p:pic>
        <p:nvPicPr>
          <p:cNvPr id="19" name="Graphic 18" descr="Checkmark on Synapse SQL pool  ">
            <a:extLst>
              <a:ext uri="{FF2B5EF4-FFF2-40B4-BE49-F238E27FC236}">
                <a16:creationId xmlns:a16="http://schemas.microsoft.com/office/drawing/2014/main" id="{619C47E9-809D-4723-96BE-EF5B734DAE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742" y="2210103"/>
            <a:ext cx="182880" cy="182880"/>
          </a:xfrm>
          <a:prstGeom prst="rect">
            <a:avLst/>
          </a:prstGeom>
        </p:spPr>
      </p:pic>
      <p:cxnSp>
        <p:nvCxnSpPr>
          <p:cNvPr id="13" name="Straight Connector 12">
            <a:extLst>
              <a:ext uri="{FF2B5EF4-FFF2-40B4-BE49-F238E27FC236}">
                <a16:creationId xmlns:a16="http://schemas.microsoft.com/office/drawing/2014/main" id="{21AC6E6F-56C9-45D3-8C49-9DF64E225670}"/>
              </a:ext>
              <a:ext uri="{C183D7F6-B498-43B3-948B-1728B52AA6E4}">
                <adec:decorative xmlns:adec="http://schemas.microsoft.com/office/drawing/2017/decorative" val="1"/>
              </a:ext>
            </a:extLst>
          </p:cNvPr>
          <p:cNvCxnSpPr>
            <a:cxnSpLocks/>
          </p:cNvCxnSpPr>
          <p:nvPr/>
        </p:nvCxnSpPr>
        <p:spPr>
          <a:xfrm>
            <a:off x="1629854" y="2899143"/>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descr="Icon of a webpage showing a product symbol">
            <a:extLst>
              <a:ext uri="{FF2B5EF4-FFF2-40B4-BE49-F238E27FC236}">
                <a16:creationId xmlns:a16="http://schemas.microsoft.com/office/drawing/2014/main" id="{5BEFAB2C-854C-4A29-95C6-661641DCCC0A}"/>
              </a:ext>
            </a:extLst>
          </p:cNvPr>
          <p:cNvPicPr>
            <a:picLocks noChangeAspect="1"/>
          </p:cNvPicPr>
          <p:nvPr/>
        </p:nvPicPr>
        <p:blipFill>
          <a:blip r:embed="rId6"/>
          <a:stretch>
            <a:fillRect/>
          </a:stretch>
        </p:blipFill>
        <p:spPr>
          <a:xfrm>
            <a:off x="427038" y="3102283"/>
            <a:ext cx="952500" cy="952500"/>
          </a:xfrm>
          <a:prstGeom prst="rect">
            <a:avLst/>
          </a:prstGeom>
        </p:spPr>
      </p:pic>
      <p:sp>
        <p:nvSpPr>
          <p:cNvPr id="14" name="TextBox 13">
            <a:extLst>
              <a:ext uri="{FF2B5EF4-FFF2-40B4-BE49-F238E27FC236}">
                <a16:creationId xmlns:a16="http://schemas.microsoft.com/office/drawing/2014/main" id="{40D96D47-D889-49F4-AD13-FF479499903B}"/>
              </a:ext>
            </a:extLst>
          </p:cNvPr>
          <p:cNvSpPr txBox="1"/>
          <p:nvPr/>
        </p:nvSpPr>
        <p:spPr>
          <a:xfrm>
            <a:off x="1630991" y="3102283"/>
            <a:ext cx="10142080" cy="1007968"/>
          </a:xfrm>
          <a:prstGeom prst="rect">
            <a:avLst/>
          </a:prstGeom>
          <a:noFill/>
        </p:spPr>
        <p:txBody>
          <a:bodyPr wrap="square" lIns="0" tIns="0" rIns="0" bIns="0">
            <a:spAutoFit/>
          </a:bodyPr>
          <a:lstStyle/>
          <a:p>
            <a:pPr marL="0" lvl="1">
              <a:spcAft>
                <a:spcPts val="300"/>
              </a:spcAft>
            </a:pPr>
            <a:r>
              <a:rPr lang="en-US" sz="1600" dirty="0">
                <a:latin typeface="+mj-lt"/>
              </a:rPr>
              <a:t>Which of the components of Azure Synapse Analytics allows you to train AI models using AzureML? </a:t>
            </a:r>
          </a:p>
          <a:p>
            <a:pPr marL="349724" lvl="1" indent="-349724">
              <a:spcAft>
                <a:spcPts val="300"/>
              </a:spcAft>
              <a:buFont typeface="Wingdings" panose="05000000000000000000" pitchFamily="2" charset="2"/>
              <a:buChar char="q"/>
              <a:defRPr/>
            </a:pPr>
            <a:r>
              <a:rPr lang="en-US" sz="1400" dirty="0"/>
              <a:t>Synapse Studio</a:t>
            </a:r>
          </a:p>
          <a:p>
            <a:pPr marL="349724" lvl="1" indent="-349724">
              <a:spcAft>
                <a:spcPts val="300"/>
              </a:spcAft>
              <a:buFont typeface="Wingdings" panose="05000000000000000000" pitchFamily="2" charset="2"/>
              <a:buChar char="q"/>
              <a:defRPr/>
            </a:pPr>
            <a:r>
              <a:rPr lang="en-US" sz="1400" dirty="0"/>
              <a:t>Synapse Pipelines </a:t>
            </a:r>
          </a:p>
          <a:p>
            <a:pPr marL="349724" lvl="1" indent="-349724">
              <a:spcAft>
                <a:spcPts val="300"/>
              </a:spcAft>
              <a:buFont typeface="Wingdings" panose="05000000000000000000" pitchFamily="2" charset="2"/>
              <a:buChar char="q"/>
              <a:defRPr/>
            </a:pPr>
            <a:r>
              <a:rPr lang="en-US" sz="1400" dirty="0"/>
              <a:t>Synapse Spark </a:t>
            </a:r>
          </a:p>
        </p:txBody>
      </p:sp>
      <p:pic>
        <p:nvPicPr>
          <p:cNvPr id="21" name="Graphic 20" descr="Checkmark on Synapse Spark ">
            <a:extLst>
              <a:ext uri="{FF2B5EF4-FFF2-40B4-BE49-F238E27FC236}">
                <a16:creationId xmlns:a16="http://schemas.microsoft.com/office/drawing/2014/main" id="{044BC830-E213-4F62-B93E-CC58D26F87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742" y="3873957"/>
            <a:ext cx="182880" cy="182880"/>
          </a:xfrm>
          <a:prstGeom prst="rect">
            <a:avLst/>
          </a:prstGeom>
        </p:spPr>
      </p:pic>
      <p:cxnSp>
        <p:nvCxnSpPr>
          <p:cNvPr id="16" name="Straight Connector 15">
            <a:extLst>
              <a:ext uri="{FF2B5EF4-FFF2-40B4-BE49-F238E27FC236}">
                <a16:creationId xmlns:a16="http://schemas.microsoft.com/office/drawing/2014/main" id="{74605C54-09A1-483E-A322-FE2D6AE30431}"/>
              </a:ext>
              <a:ext uri="{C183D7F6-B498-43B3-948B-1728B52AA6E4}">
                <adec:decorative xmlns:adec="http://schemas.microsoft.com/office/drawing/2017/decorative" val="1"/>
              </a:ext>
            </a:extLst>
          </p:cNvPr>
          <p:cNvCxnSpPr>
            <a:cxnSpLocks/>
          </p:cNvCxnSpPr>
          <p:nvPr/>
        </p:nvCxnSpPr>
        <p:spPr>
          <a:xfrm>
            <a:off x="1630422" y="431339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Icon of a gear inside a circle">
            <a:extLst>
              <a:ext uri="{FF2B5EF4-FFF2-40B4-BE49-F238E27FC236}">
                <a16:creationId xmlns:a16="http://schemas.microsoft.com/office/drawing/2014/main" id="{F0D37503-B7D7-4AC1-86B1-0D10F41D8C5F}"/>
              </a:ext>
            </a:extLst>
          </p:cNvPr>
          <p:cNvPicPr>
            <a:picLocks noChangeAspect="1"/>
          </p:cNvPicPr>
          <p:nvPr/>
        </p:nvPicPr>
        <p:blipFill>
          <a:blip r:embed="rId7"/>
          <a:stretch>
            <a:fillRect/>
          </a:stretch>
        </p:blipFill>
        <p:spPr>
          <a:xfrm>
            <a:off x="427038" y="4516532"/>
            <a:ext cx="952500" cy="952500"/>
          </a:xfrm>
          <a:prstGeom prst="rect">
            <a:avLst/>
          </a:prstGeom>
        </p:spPr>
      </p:pic>
      <p:sp>
        <p:nvSpPr>
          <p:cNvPr id="18" name="TextBox 17">
            <a:extLst>
              <a:ext uri="{FF2B5EF4-FFF2-40B4-BE49-F238E27FC236}">
                <a16:creationId xmlns:a16="http://schemas.microsoft.com/office/drawing/2014/main" id="{00A3AB16-C17D-4016-842B-DEC485BAB579}"/>
              </a:ext>
            </a:extLst>
          </p:cNvPr>
          <p:cNvSpPr txBox="1"/>
          <p:nvPr/>
        </p:nvSpPr>
        <p:spPr>
          <a:xfrm>
            <a:off x="1626779" y="4516532"/>
            <a:ext cx="10149290" cy="1007968"/>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600" dirty="0">
                <a:latin typeface="+mj-lt"/>
              </a:rPr>
              <a:t>In Azure Databricks how do you change the language a cell uses?</a:t>
            </a:r>
          </a:p>
          <a:p>
            <a:pPr marL="349724" lvl="1" indent="-349724">
              <a:spcAft>
                <a:spcPts val="300"/>
              </a:spcAft>
              <a:buFont typeface="Wingdings" panose="05000000000000000000" pitchFamily="2" charset="2"/>
              <a:buChar char="q"/>
              <a:defRPr/>
            </a:pPr>
            <a:r>
              <a:rPr lang="en-US" sz="1400" dirty="0"/>
              <a:t>The first line in the cell is %language. For example, %scala</a:t>
            </a:r>
          </a:p>
          <a:p>
            <a:pPr marL="349724" lvl="1" indent="-349724">
              <a:spcAft>
                <a:spcPts val="300"/>
              </a:spcAft>
              <a:buFont typeface="Wingdings" panose="05000000000000000000" pitchFamily="2" charset="2"/>
              <a:buChar char="q"/>
              <a:defRPr/>
            </a:pPr>
            <a:r>
              <a:rPr lang="en-US" sz="1400" dirty="0"/>
              <a:t>Change the notebook language before writing the commands</a:t>
            </a:r>
          </a:p>
          <a:p>
            <a:pPr marL="349724" lvl="1" indent="-349724">
              <a:spcAft>
                <a:spcPts val="300"/>
              </a:spcAft>
              <a:buFont typeface="Wingdings" panose="05000000000000000000" pitchFamily="2" charset="2"/>
              <a:buChar char="q"/>
              <a:defRPr/>
            </a:pPr>
            <a:r>
              <a:rPr lang="en-US" sz="1400" dirty="0"/>
              <a:t>Wrap the command in the cell with ##language##</a:t>
            </a:r>
          </a:p>
        </p:txBody>
      </p:sp>
      <p:pic>
        <p:nvPicPr>
          <p:cNvPr id="22" name="Graphic 21" descr="Checkmark on The first line in the cell is %language. For example, %scala">
            <a:extLst>
              <a:ext uri="{FF2B5EF4-FFF2-40B4-BE49-F238E27FC236}">
                <a16:creationId xmlns:a16="http://schemas.microsoft.com/office/drawing/2014/main" id="{3CEBD35F-F4FB-4D39-B799-89FAA2EE43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0742" y="4790411"/>
            <a:ext cx="182880" cy="182880"/>
          </a:xfrm>
          <a:prstGeom prst="rect">
            <a:avLst/>
          </a:prstGeom>
        </p:spPr>
      </p:pic>
    </p:spTree>
    <p:extLst>
      <p:ext uri="{BB962C8B-B14F-4D97-AF65-F5344CB8AC3E}">
        <p14:creationId xmlns:p14="http://schemas.microsoft.com/office/powerpoint/2010/main" val="157610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lvl="0">
              <a:lnSpc>
                <a:spcPct val="100000"/>
              </a:lnSpc>
            </a:pPr>
            <a:r>
              <a:rPr lang="en-US" sz="2400" dirty="0"/>
              <a:t>Lesson 3: Get started building with Power BI</a:t>
            </a:r>
            <a:endParaRPr lang="en-IN" sz="2400" dirty="0"/>
          </a:p>
        </p:txBody>
      </p:sp>
      <p:pic>
        <p:nvPicPr>
          <p:cNvPr id="8" name="Picture 7" descr="Icon of a screen with line charts">
            <a:extLst>
              <a:ext uri="{FF2B5EF4-FFF2-40B4-BE49-F238E27FC236}">
                <a16:creationId xmlns:a16="http://schemas.microsoft.com/office/drawing/2014/main" id="{72DE7E57-BD08-433B-B3C1-DC87717F473E}"/>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0067925" y="2932319"/>
            <a:ext cx="1296222" cy="972701"/>
          </a:xfrm>
          <a:prstGeom prst="rect">
            <a:avLst/>
          </a:prstGeom>
        </p:spPr>
      </p:pic>
    </p:spTree>
    <p:extLst>
      <p:ext uri="{BB962C8B-B14F-4D97-AF65-F5344CB8AC3E}">
        <p14:creationId xmlns:p14="http://schemas.microsoft.com/office/powerpoint/2010/main" val="12038071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4 objectives</a:t>
            </a:r>
          </a:p>
        </p:txBody>
      </p:sp>
      <p:pic>
        <p:nvPicPr>
          <p:cNvPr id="11" name="Picture 10" descr="Icon of a screen with line charts">
            <a:extLst>
              <a:ext uri="{FF2B5EF4-FFF2-40B4-BE49-F238E27FC236}">
                <a16:creationId xmlns:a16="http://schemas.microsoft.com/office/drawing/2014/main" id="{005AD704-D8C4-4588-9DEE-F7A89F97F7B1}"/>
              </a:ext>
            </a:extLst>
          </p:cNvPr>
          <p:cNvPicPr>
            <a:picLocks noChangeAspect="1"/>
          </p:cNvPicPr>
          <p:nvPr/>
        </p:nvPicPr>
        <p:blipFill>
          <a:blip r:embed="rId3"/>
          <a:stretch>
            <a:fillRect/>
          </a:stretch>
        </p:blipFill>
        <p:spPr>
          <a:xfrm>
            <a:off x="2999679" y="1550493"/>
            <a:ext cx="841248" cy="841248"/>
          </a:xfrm>
          <a:prstGeom prst="rect">
            <a:avLst/>
          </a:prstGeom>
        </p:spPr>
      </p:pic>
      <p:sp>
        <p:nvSpPr>
          <p:cNvPr id="6" name="Text Placeholder 5">
            <a:extLst>
              <a:ext uri="{FF2B5EF4-FFF2-40B4-BE49-F238E27FC236}">
                <a16:creationId xmlns:a16="http://schemas.microsoft.com/office/drawing/2014/main" id="{FC7170A2-D94E-45E0-A1A7-2D303AC8F437}"/>
              </a:ext>
            </a:extLst>
          </p:cNvPr>
          <p:cNvSpPr txBox="1">
            <a:spLocks noGrp="1"/>
          </p:cNvSpPr>
          <p:nvPr>
            <p:ph type="body" sz="quarter" idx="21"/>
          </p:nvPr>
        </p:nvSpPr>
        <p:spPr>
          <a:xfrm>
            <a:off x="4078287" y="1358899"/>
            <a:ext cx="7695069" cy="1224436"/>
          </a:xfrm>
        </p:spPr>
        <p:txBody>
          <a:bodyPr/>
          <a:lstStyle/>
          <a:p>
            <a:r>
              <a:rPr lang="en-US" sz="2200" dirty="0"/>
              <a:t>Learn how Power BI services and applications work together</a:t>
            </a:r>
          </a:p>
        </p:txBody>
      </p:sp>
      <p:pic>
        <p:nvPicPr>
          <p:cNvPr id="14" name="Picture 13" descr="Icon of a magnifying glass">
            <a:extLst>
              <a:ext uri="{FF2B5EF4-FFF2-40B4-BE49-F238E27FC236}">
                <a16:creationId xmlns:a16="http://schemas.microsoft.com/office/drawing/2014/main" id="{02E6F545-EDF6-4A15-8B04-AB46957A794E}"/>
              </a:ext>
            </a:extLst>
          </p:cNvPr>
          <p:cNvPicPr>
            <a:picLocks noChangeAspect="1"/>
          </p:cNvPicPr>
          <p:nvPr/>
        </p:nvPicPr>
        <p:blipFill>
          <a:blip r:embed="rId4"/>
          <a:stretch>
            <a:fillRect/>
          </a:stretch>
        </p:blipFill>
        <p:spPr>
          <a:xfrm>
            <a:off x="2999679" y="3021076"/>
            <a:ext cx="841248" cy="841248"/>
          </a:xfrm>
          <a:prstGeom prst="rect">
            <a:avLst/>
          </a:prstGeom>
        </p:spPr>
      </p:pic>
      <p:sp>
        <p:nvSpPr>
          <p:cNvPr id="7" name="Text Placeholder 6">
            <a:extLst>
              <a:ext uri="{FF2B5EF4-FFF2-40B4-BE49-F238E27FC236}">
                <a16:creationId xmlns:a16="http://schemas.microsoft.com/office/drawing/2014/main" id="{F4D851B9-823D-4E04-BAE2-8D681D356DCC}"/>
              </a:ext>
            </a:extLst>
          </p:cNvPr>
          <p:cNvSpPr txBox="1">
            <a:spLocks noGrp="1"/>
          </p:cNvSpPr>
          <p:nvPr>
            <p:ph type="body" sz="quarter" idx="22"/>
          </p:nvPr>
        </p:nvSpPr>
        <p:spPr>
          <a:xfrm>
            <a:off x="4078287" y="2829482"/>
            <a:ext cx="7695069" cy="1224436"/>
          </a:xfrm>
        </p:spPr>
        <p:txBody>
          <a:bodyPr/>
          <a:lstStyle/>
          <a:p>
            <a:r>
              <a:rPr lang="en-US" sz="2200" dirty="0"/>
              <a:t>Explore how Power BI can make your business more efficient</a:t>
            </a:r>
          </a:p>
        </p:txBody>
      </p:sp>
      <p:pic>
        <p:nvPicPr>
          <p:cNvPr id="47" name="Picture 46" descr="Icon of a series of bars forming a chart">
            <a:extLst>
              <a:ext uri="{FF2B5EF4-FFF2-40B4-BE49-F238E27FC236}">
                <a16:creationId xmlns:a16="http://schemas.microsoft.com/office/drawing/2014/main" id="{843E0021-886E-4AA4-BF92-DAFA52118A4E}"/>
              </a:ext>
            </a:extLst>
          </p:cNvPr>
          <p:cNvPicPr>
            <a:picLocks noChangeAspect="1"/>
          </p:cNvPicPr>
          <p:nvPr/>
        </p:nvPicPr>
        <p:blipFill>
          <a:blip r:embed="rId5"/>
          <a:stretch>
            <a:fillRect/>
          </a:stretch>
        </p:blipFill>
        <p:spPr>
          <a:xfrm>
            <a:off x="2999679" y="4491658"/>
            <a:ext cx="841248" cy="841248"/>
          </a:xfrm>
          <a:prstGeom prst="rect">
            <a:avLst/>
          </a:prstGeom>
        </p:spPr>
      </p:pic>
      <p:sp>
        <p:nvSpPr>
          <p:cNvPr id="8" name="Text Placeholder 7">
            <a:extLst>
              <a:ext uri="{FF2B5EF4-FFF2-40B4-BE49-F238E27FC236}">
                <a16:creationId xmlns:a16="http://schemas.microsoft.com/office/drawing/2014/main" id="{12FC5224-52BA-44B6-B582-DAA68B962B0F}"/>
              </a:ext>
            </a:extLst>
          </p:cNvPr>
          <p:cNvSpPr txBox="1">
            <a:spLocks noGrp="1"/>
          </p:cNvSpPr>
          <p:nvPr>
            <p:ph type="body" sz="quarter" idx="23"/>
          </p:nvPr>
        </p:nvSpPr>
        <p:spPr>
          <a:xfrm>
            <a:off x="4078287" y="4300064"/>
            <a:ext cx="7695069" cy="1224436"/>
          </a:xfrm>
        </p:spPr>
        <p:txBody>
          <a:bodyPr/>
          <a:lstStyle/>
          <a:p>
            <a:r>
              <a:rPr lang="en-US" sz="2200" dirty="0"/>
              <a:t>Learn how to create compelling visuals and reports</a:t>
            </a:r>
          </a:p>
        </p:txBody>
      </p:sp>
    </p:spTree>
    <p:extLst>
      <p:ext uri="{BB962C8B-B14F-4D97-AF65-F5344CB8AC3E}">
        <p14:creationId xmlns:p14="http://schemas.microsoft.com/office/powerpoint/2010/main" val="17632769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What is Power BI?</a:t>
            </a:r>
          </a:p>
        </p:txBody>
      </p:sp>
      <p:pic>
        <p:nvPicPr>
          <p:cNvPr id="7" name="Picture 6" descr="Image showing how Power BI works with other applications such as Excel, Access, SQL, Microsoft Edge, Cloud and Mail Chimp">
            <a:extLst>
              <a:ext uri="{FF2B5EF4-FFF2-40B4-BE49-F238E27FC236}">
                <a16:creationId xmlns:a16="http://schemas.microsoft.com/office/drawing/2014/main" id="{6C6D042B-38F7-405C-B161-51E92B8FA801}"/>
              </a:ext>
            </a:extLst>
          </p:cNvPr>
          <p:cNvPicPr>
            <a:picLocks noChangeAspect="1"/>
          </p:cNvPicPr>
          <p:nvPr/>
        </p:nvPicPr>
        <p:blipFill rotWithShape="1">
          <a:blip r:embed="rId3"/>
          <a:srcRect l="-40433" t="-3162" r="-40433" b="-3162"/>
          <a:stretch/>
        </p:blipFill>
        <p:spPr>
          <a:xfrm>
            <a:off x="422796" y="1475938"/>
            <a:ext cx="11346408" cy="4048562"/>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0263625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How can you use Power BI?</a:t>
            </a:r>
            <a:br>
              <a:rPr lang="en-US" dirty="0"/>
            </a:br>
            <a:endParaRPr lang="en-US" dirty="0"/>
          </a:p>
        </p:txBody>
      </p:sp>
      <p:sp>
        <p:nvSpPr>
          <p:cNvPr id="2" name="TextBox 1">
            <a:extLst>
              <a:ext uri="{FF2B5EF4-FFF2-40B4-BE49-F238E27FC236}">
                <a16:creationId xmlns:a16="http://schemas.microsoft.com/office/drawing/2014/main" id="{AEAAFB03-6AE1-4FDC-A52C-ED13F2A725A9}"/>
              </a:ext>
            </a:extLst>
          </p:cNvPr>
          <p:cNvSpPr txBox="1"/>
          <p:nvPr/>
        </p:nvSpPr>
        <p:spPr>
          <a:xfrm>
            <a:off x="292614" y="1953609"/>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Desktop</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4338" name="Picture 2" descr="Power BI Desktop">
            <a:extLst>
              <a:ext uri="{FF2B5EF4-FFF2-40B4-BE49-F238E27FC236}">
                <a16:creationId xmlns:a16="http://schemas.microsoft.com/office/drawing/2014/main" id="{8253D5E6-7F60-498D-81C0-888D66018E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275" y="1639077"/>
            <a:ext cx="7175369" cy="40314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91FBC27-EA03-43BF-BAA7-03385F875668}"/>
              </a:ext>
            </a:extLst>
          </p:cNvPr>
          <p:cNvSpPr txBox="1"/>
          <p:nvPr/>
        </p:nvSpPr>
        <p:spPr>
          <a:xfrm>
            <a:off x="292614" y="3219815"/>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Service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B2E0C08-09F8-4F2F-B581-A9CD16D30ADD}"/>
              </a:ext>
            </a:extLst>
          </p:cNvPr>
          <p:cNvSpPr txBox="1"/>
          <p:nvPr/>
        </p:nvSpPr>
        <p:spPr>
          <a:xfrm>
            <a:off x="292614" y="448602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Power BI Mobile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4340" name="Picture 4" descr="Screenshot of a full Home.">
            <a:extLst>
              <a:ext uri="{FF2B5EF4-FFF2-40B4-BE49-F238E27FC236}">
                <a16:creationId xmlns:a16="http://schemas.microsoft.com/office/drawing/2014/main" id="{A6287864-8B66-451B-A5E8-130C09F41F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607" y="1639077"/>
            <a:ext cx="3099228" cy="402062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Mobile-optimized report">
            <a:extLst>
              <a:ext uri="{FF2B5EF4-FFF2-40B4-BE49-F238E27FC236}">
                <a16:creationId xmlns:a16="http://schemas.microsoft.com/office/drawing/2014/main" id="{96ABE0E3-BD53-48D2-8D1A-E231DDB405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45038" y="1649931"/>
            <a:ext cx="5989661" cy="402061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78AC572-917E-4364-8010-E80772F505F5}"/>
              </a:ext>
            </a:extLst>
          </p:cNvPr>
          <p:cNvSpPr txBox="1"/>
          <p:nvPr/>
        </p:nvSpPr>
        <p:spPr>
          <a:xfrm rot="16200000">
            <a:off x="-1529181" y="4134441"/>
            <a:ext cx="2575449" cy="6278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Segoe UI"/>
                <a:ea typeface="+mn-ea"/>
                <a:cs typeface="+mn-cs"/>
              </a:rPr>
              <a:t>Animated Slide</a:t>
            </a:r>
          </a:p>
        </p:txBody>
      </p:sp>
    </p:spTree>
    <p:extLst>
      <p:ext uri="{BB962C8B-B14F-4D97-AF65-F5344CB8AC3E}">
        <p14:creationId xmlns:p14="http://schemas.microsoft.com/office/powerpoint/2010/main" val="10036058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4338"/>
                                        </p:tgtEl>
                                      </p:cBhvr>
                                    </p:animEffect>
                                    <p:set>
                                      <p:cBhvr>
                                        <p:cTn id="13" dur="1" fill="hold">
                                          <p:stCondLst>
                                            <p:cond delay="499"/>
                                          </p:stCondLst>
                                        </p:cTn>
                                        <p:tgtEl>
                                          <p:spTgt spid="14338"/>
                                        </p:tgtEl>
                                        <p:attrNameLst>
                                          <p:attrName>style.visibility</p:attrName>
                                        </p:attrNameLst>
                                      </p:cBhvr>
                                      <p:to>
                                        <p:strVal val="hidden"/>
                                      </p:to>
                                    </p:se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4340"/>
                                        </p:tgtEl>
                                        <p:attrNameLst>
                                          <p:attrName>style.visibility</p:attrName>
                                        </p:attrNameLst>
                                      </p:cBhvr>
                                      <p:to>
                                        <p:strVal val="visible"/>
                                      </p:to>
                                    </p:set>
                                    <p:anim calcmode="lin" valueType="num">
                                      <p:cBhvr additive="base">
                                        <p:cTn id="17" dur="500" fill="hold"/>
                                        <p:tgtEl>
                                          <p:spTgt spid="14340"/>
                                        </p:tgtEl>
                                        <p:attrNameLst>
                                          <p:attrName>ppt_x</p:attrName>
                                        </p:attrNameLst>
                                      </p:cBhvr>
                                      <p:tavLst>
                                        <p:tav tm="0">
                                          <p:val>
                                            <p:strVal val="#ppt_x"/>
                                          </p:val>
                                        </p:tav>
                                        <p:tav tm="100000">
                                          <p:val>
                                            <p:strVal val="#ppt_x"/>
                                          </p:val>
                                        </p:tav>
                                      </p:tavLst>
                                    </p:anim>
                                    <p:anim calcmode="lin" valueType="num">
                                      <p:cBhvr additive="base">
                                        <p:cTn id="18" dur="500" fill="hold"/>
                                        <p:tgtEl>
                                          <p:spTgt spid="1434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xit" presetSubtype="0" fill="hold" nodeType="clickEffect">
                                  <p:stCondLst>
                                    <p:cond delay="0"/>
                                  </p:stCondLst>
                                  <p:childTnLst>
                                    <p:animEffect transition="out" filter="fade">
                                      <p:cBhvr>
                                        <p:cTn id="26" dur="1000"/>
                                        <p:tgtEl>
                                          <p:spTgt spid="14340"/>
                                        </p:tgtEl>
                                      </p:cBhvr>
                                    </p:animEffect>
                                    <p:anim calcmode="lin" valueType="num">
                                      <p:cBhvr>
                                        <p:cTn id="27" dur="1000"/>
                                        <p:tgtEl>
                                          <p:spTgt spid="14340"/>
                                        </p:tgtEl>
                                        <p:attrNameLst>
                                          <p:attrName>ppt_x</p:attrName>
                                        </p:attrNameLst>
                                      </p:cBhvr>
                                      <p:tavLst>
                                        <p:tav tm="0">
                                          <p:val>
                                            <p:strVal val="ppt_x"/>
                                          </p:val>
                                        </p:tav>
                                        <p:tav tm="100000">
                                          <p:val>
                                            <p:strVal val="ppt_x"/>
                                          </p:val>
                                        </p:tav>
                                      </p:tavLst>
                                    </p:anim>
                                    <p:anim calcmode="lin" valueType="num">
                                      <p:cBhvr>
                                        <p:cTn id="28" dur="1000"/>
                                        <p:tgtEl>
                                          <p:spTgt spid="14340"/>
                                        </p:tgtEl>
                                        <p:attrNameLst>
                                          <p:attrName>ppt_y</p:attrName>
                                        </p:attrNameLst>
                                      </p:cBhvr>
                                      <p:tavLst>
                                        <p:tav tm="0">
                                          <p:val>
                                            <p:strVal val="ppt_y"/>
                                          </p:val>
                                        </p:tav>
                                        <p:tav tm="100000">
                                          <p:val>
                                            <p:strVal val="ppt_y+.1"/>
                                          </p:val>
                                        </p:tav>
                                      </p:tavLst>
                                    </p:anim>
                                    <p:set>
                                      <p:cBhvr>
                                        <p:cTn id="29" dur="1" fill="hold">
                                          <p:stCondLst>
                                            <p:cond delay="999"/>
                                          </p:stCondLst>
                                        </p:cTn>
                                        <p:tgtEl>
                                          <p:spTgt spid="14340"/>
                                        </p:tgtEl>
                                        <p:attrNameLst>
                                          <p:attrName>style.visibility</p:attrName>
                                        </p:attrNameLst>
                                      </p:cBhvr>
                                      <p:to>
                                        <p:strVal val="hidden"/>
                                      </p:to>
                                    </p:set>
                                  </p:childTnLst>
                                </p:cTn>
                              </p:par>
                            </p:childTnLst>
                          </p:cTn>
                        </p:par>
                        <p:par>
                          <p:cTn id="30" fill="hold">
                            <p:stCondLst>
                              <p:cond delay="1000"/>
                            </p:stCondLst>
                            <p:childTnLst>
                              <p:par>
                                <p:cTn id="31" presetID="6" presetClass="entr" presetSubtype="16"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circle(in)">
                                      <p:cBhvr>
                                        <p:cTn id="33" dur="2000"/>
                                        <p:tgtEl>
                                          <p:spTgt spid="13"/>
                                        </p:tgtEl>
                                      </p:cBhvr>
                                    </p:animEffect>
                                  </p:childTnLst>
                                </p:cTn>
                              </p:par>
                              <p:par>
                                <p:cTn id="34" presetID="6" presetClass="entr" presetSubtype="16" fill="hold" nodeType="withEffect">
                                  <p:stCondLst>
                                    <p:cond delay="0"/>
                                  </p:stCondLst>
                                  <p:childTnLst>
                                    <p:set>
                                      <p:cBhvr>
                                        <p:cTn id="35" dur="1" fill="hold">
                                          <p:stCondLst>
                                            <p:cond delay="0"/>
                                          </p:stCondLst>
                                        </p:cTn>
                                        <p:tgtEl>
                                          <p:spTgt spid="14342"/>
                                        </p:tgtEl>
                                        <p:attrNameLst>
                                          <p:attrName>style.visibility</p:attrName>
                                        </p:attrNameLst>
                                      </p:cBhvr>
                                      <p:to>
                                        <p:strVal val="visible"/>
                                      </p:to>
                                    </p:set>
                                    <p:animEffect transition="in" filter="circle(in)">
                                      <p:cBhvr>
                                        <p:cTn id="36" dur="2000"/>
                                        <p:tgtEl>
                                          <p:spTgt spid="14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cs typeface="Segoe UI"/>
              </a:rPr>
              <a:t>The anatomy of a Power BI app</a:t>
            </a:r>
            <a:endParaRPr lang="en-US" dirty="0"/>
          </a:p>
        </p:txBody>
      </p:sp>
      <p:sp>
        <p:nvSpPr>
          <p:cNvPr id="2" name="TextBox 1">
            <a:extLst>
              <a:ext uri="{FF2B5EF4-FFF2-40B4-BE49-F238E27FC236}">
                <a16:creationId xmlns:a16="http://schemas.microsoft.com/office/drawing/2014/main" id="{AEAAFB03-6AE1-4FDC-A52C-ED13F2A725A9}"/>
              </a:ext>
            </a:extLst>
          </p:cNvPr>
          <p:cNvSpPr txBox="1"/>
          <p:nvPr/>
        </p:nvSpPr>
        <p:spPr>
          <a:xfrm>
            <a:off x="292614" y="1385422"/>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Visualizations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91FBC27-EA03-43BF-BAA7-03385F875668}"/>
              </a:ext>
            </a:extLst>
          </p:cNvPr>
          <p:cNvSpPr txBox="1"/>
          <p:nvPr/>
        </p:nvSpPr>
        <p:spPr>
          <a:xfrm>
            <a:off x="292614" y="3008190"/>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Reports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B2E0C08-09F8-4F2F-B581-A9CD16D30ADD}"/>
              </a:ext>
            </a:extLst>
          </p:cNvPr>
          <p:cNvSpPr txBox="1"/>
          <p:nvPr/>
        </p:nvSpPr>
        <p:spPr>
          <a:xfrm>
            <a:off x="292614" y="4844714"/>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Tiles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78AC572-917E-4364-8010-E80772F505F5}"/>
              </a:ext>
            </a:extLst>
          </p:cNvPr>
          <p:cNvSpPr txBox="1"/>
          <p:nvPr/>
        </p:nvSpPr>
        <p:spPr>
          <a:xfrm rot="16200000">
            <a:off x="-1529181" y="4134441"/>
            <a:ext cx="2575449" cy="6278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Segoe UI"/>
                <a:ea typeface="+mn-ea"/>
                <a:cs typeface="+mn-cs"/>
              </a:rPr>
              <a:t>Animated Slide</a:t>
            </a:r>
          </a:p>
        </p:txBody>
      </p:sp>
      <p:sp>
        <p:nvSpPr>
          <p:cNvPr id="10" name="TextBox 9">
            <a:extLst>
              <a:ext uri="{FF2B5EF4-FFF2-40B4-BE49-F238E27FC236}">
                <a16:creationId xmlns:a16="http://schemas.microsoft.com/office/drawing/2014/main" id="{4D28B5BF-A1BE-4820-AA9D-0BF3F0F5DBD4}"/>
              </a:ext>
            </a:extLst>
          </p:cNvPr>
          <p:cNvSpPr txBox="1"/>
          <p:nvPr/>
        </p:nvSpPr>
        <p:spPr>
          <a:xfrm>
            <a:off x="292614" y="2116069"/>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Datasets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A4AD44B-3F18-4D76-A1A3-5A3EAEC780BA}"/>
              </a:ext>
            </a:extLst>
          </p:cNvPr>
          <p:cNvSpPr txBox="1"/>
          <p:nvPr/>
        </p:nvSpPr>
        <p:spPr>
          <a:xfrm>
            <a:off x="292614" y="3952593"/>
            <a:ext cx="2743200"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Dashboards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5" name="Picture 2" descr="Power BI datasets">
            <a:extLst>
              <a:ext uri="{FF2B5EF4-FFF2-40B4-BE49-F238E27FC236}">
                <a16:creationId xmlns:a16="http://schemas.microsoft.com/office/drawing/2014/main" id="{DD3D1188-6D89-4CD3-9C92-D8DBD8C626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379" y="1267420"/>
            <a:ext cx="6296031" cy="432316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Power BI reports">
            <a:extLst>
              <a:ext uri="{FF2B5EF4-FFF2-40B4-BE49-F238E27FC236}">
                <a16:creationId xmlns:a16="http://schemas.microsoft.com/office/drawing/2014/main" id="{39724915-5E2E-47EA-AB9A-59D7DD897A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0699" y="1189433"/>
            <a:ext cx="6567151" cy="44791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aracterísticas | Microsoft Power BI">
            <a:extLst>
              <a:ext uri="{FF2B5EF4-FFF2-40B4-BE49-F238E27FC236}">
                <a16:creationId xmlns:a16="http://schemas.microsoft.com/office/drawing/2014/main" id="{3319CF13-C7D0-4C27-9C81-707297DE88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7515" y="1068015"/>
            <a:ext cx="6778779" cy="472197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descr="Screenshot of Power BI chart.">
            <a:extLst>
              <a:ext uri="{FF2B5EF4-FFF2-40B4-BE49-F238E27FC236}">
                <a16:creationId xmlns:a16="http://schemas.microsoft.com/office/drawing/2014/main" id="{032E2795-57A6-4BAD-A5B2-3E82859A3F0D}"/>
              </a:ext>
            </a:extLst>
          </p:cNvPr>
          <p:cNvGrpSpPr/>
          <p:nvPr/>
        </p:nvGrpSpPr>
        <p:grpSpPr>
          <a:xfrm>
            <a:off x="3681351" y="1239813"/>
            <a:ext cx="7385847" cy="4378373"/>
            <a:chOff x="3681351" y="1239813"/>
            <a:chExt cx="7385847" cy="4378373"/>
          </a:xfrm>
        </p:grpSpPr>
        <p:grpSp>
          <p:nvGrpSpPr>
            <p:cNvPr id="14" name="Group 13">
              <a:extLst>
                <a:ext uri="{FF2B5EF4-FFF2-40B4-BE49-F238E27FC236}">
                  <a16:creationId xmlns:a16="http://schemas.microsoft.com/office/drawing/2014/main" id="{D8C1E829-910E-4F0A-BEEE-2D4A7DCFDE0A}"/>
                </a:ext>
              </a:extLst>
            </p:cNvPr>
            <p:cNvGrpSpPr/>
            <p:nvPr/>
          </p:nvGrpSpPr>
          <p:grpSpPr>
            <a:xfrm>
              <a:off x="3681351" y="1666651"/>
              <a:ext cx="7385847" cy="3524697"/>
              <a:chOff x="320948" y="1595276"/>
              <a:chExt cx="10378115" cy="3886707"/>
            </a:xfrm>
          </p:grpSpPr>
          <p:pic>
            <p:nvPicPr>
              <p:cNvPr id="15" name="Picture 14" descr="example of a dot plot">
                <a:extLst>
                  <a:ext uri="{FF2B5EF4-FFF2-40B4-BE49-F238E27FC236}">
                    <a16:creationId xmlns:a16="http://schemas.microsoft.com/office/drawing/2014/main" id="{B411F229-576B-4CB9-AEED-8F415B505FD6}"/>
                  </a:ext>
                </a:extLst>
              </p:cNvPr>
              <p:cNvPicPr>
                <a:picLocks noChangeAspect="1"/>
              </p:cNvPicPr>
              <p:nvPr/>
            </p:nvPicPr>
            <p:blipFill rotWithShape="1">
              <a:blip r:embed="rId6"/>
              <a:srcRect l="1306" t="6696" r="3048" b="2637"/>
              <a:stretch/>
            </p:blipFill>
            <p:spPr>
              <a:xfrm>
                <a:off x="8220288" y="1734813"/>
                <a:ext cx="1706895" cy="1508825"/>
              </a:xfrm>
              <a:prstGeom prst="rect">
                <a:avLst/>
              </a:prstGeom>
            </p:spPr>
          </p:pic>
          <p:grpSp>
            <p:nvGrpSpPr>
              <p:cNvPr id="17" name="Group 16">
                <a:extLst>
                  <a:ext uri="{FF2B5EF4-FFF2-40B4-BE49-F238E27FC236}">
                    <a16:creationId xmlns:a16="http://schemas.microsoft.com/office/drawing/2014/main" id="{BC450138-D9D6-4BE1-BEC7-6D43E8E223D3}"/>
                  </a:ext>
                </a:extLst>
              </p:cNvPr>
              <p:cNvGrpSpPr/>
              <p:nvPr/>
            </p:nvGrpSpPr>
            <p:grpSpPr>
              <a:xfrm>
                <a:off x="320948" y="1595276"/>
                <a:ext cx="10378115" cy="3886707"/>
                <a:chOff x="320948" y="1595276"/>
                <a:chExt cx="10378115" cy="3886707"/>
              </a:xfrm>
            </p:grpSpPr>
            <p:grpSp>
              <p:nvGrpSpPr>
                <p:cNvPr id="18" name="Group 17" descr="Example of a line chart">
                  <a:extLst>
                    <a:ext uri="{FF2B5EF4-FFF2-40B4-BE49-F238E27FC236}">
                      <a16:creationId xmlns:a16="http://schemas.microsoft.com/office/drawing/2014/main" id="{62796346-6B91-4B9E-BF7F-44F36E4EDA2C}"/>
                    </a:ext>
                  </a:extLst>
                </p:cNvPr>
                <p:cNvGrpSpPr/>
                <p:nvPr/>
              </p:nvGrpSpPr>
              <p:grpSpPr>
                <a:xfrm>
                  <a:off x="320948" y="1595276"/>
                  <a:ext cx="3274809" cy="1766359"/>
                  <a:chOff x="320948" y="1595276"/>
                  <a:chExt cx="3649658" cy="2153325"/>
                </a:xfrm>
              </p:grpSpPr>
              <p:pic>
                <p:nvPicPr>
                  <p:cNvPr id="32" name="Picture 31" descr="Chart, line chart&#10;&#10;Description automatically generated">
                    <a:extLst>
                      <a:ext uri="{FF2B5EF4-FFF2-40B4-BE49-F238E27FC236}">
                        <a16:creationId xmlns:a16="http://schemas.microsoft.com/office/drawing/2014/main" id="{690FA371-49C8-4770-A23F-0FC1395EFDAA}"/>
                      </a:ext>
                    </a:extLst>
                  </p:cNvPr>
                  <p:cNvPicPr>
                    <a:picLocks noChangeAspect="1"/>
                  </p:cNvPicPr>
                  <p:nvPr/>
                </p:nvPicPr>
                <p:blipFill>
                  <a:blip r:embed="rId7"/>
                  <a:stretch>
                    <a:fillRect/>
                  </a:stretch>
                </p:blipFill>
                <p:spPr>
                  <a:xfrm>
                    <a:off x="418644" y="1639506"/>
                    <a:ext cx="3105310" cy="2040633"/>
                  </a:xfrm>
                  <a:prstGeom prst="rect">
                    <a:avLst/>
                  </a:prstGeom>
                </p:spPr>
              </p:pic>
              <p:sp>
                <p:nvSpPr>
                  <p:cNvPr id="33" name="Rectangle 32">
                    <a:extLst>
                      <a:ext uri="{FF2B5EF4-FFF2-40B4-BE49-F238E27FC236}">
                        <a16:creationId xmlns:a16="http://schemas.microsoft.com/office/drawing/2014/main" id="{2D55F865-619C-4883-8D1D-C30C59B7192B}"/>
                      </a:ext>
                      <a:ext uri="{C183D7F6-B498-43B3-948B-1728B52AA6E4}">
                        <adec:decorative xmlns:adec="http://schemas.microsoft.com/office/drawing/2017/decorative" val="1"/>
                      </a:ext>
                    </a:extLst>
                  </p:cNvPr>
                  <p:cNvSpPr/>
                  <p:nvPr/>
                </p:nvSpPr>
                <p:spPr bwMode="auto">
                  <a:xfrm>
                    <a:off x="320948" y="1595276"/>
                    <a:ext cx="3649658" cy="2153325"/>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9" name="Group 18" descr="example of a treemap ">
                  <a:extLst>
                    <a:ext uri="{FF2B5EF4-FFF2-40B4-BE49-F238E27FC236}">
                      <a16:creationId xmlns:a16="http://schemas.microsoft.com/office/drawing/2014/main" id="{50C9440A-4DCA-497E-8C75-FBCAA23DE8A0}"/>
                    </a:ext>
                  </a:extLst>
                </p:cNvPr>
                <p:cNvGrpSpPr/>
                <p:nvPr/>
              </p:nvGrpSpPr>
              <p:grpSpPr>
                <a:xfrm>
                  <a:off x="320948" y="3746884"/>
                  <a:ext cx="3274809" cy="1735099"/>
                  <a:chOff x="320948" y="3746884"/>
                  <a:chExt cx="3274809" cy="1735099"/>
                </a:xfrm>
              </p:grpSpPr>
              <p:pic>
                <p:nvPicPr>
                  <p:cNvPr id="30" name="Picture 29" descr="Chart, treemap chart&#10;&#10;Description automatically generated">
                    <a:extLst>
                      <a:ext uri="{FF2B5EF4-FFF2-40B4-BE49-F238E27FC236}">
                        <a16:creationId xmlns:a16="http://schemas.microsoft.com/office/drawing/2014/main" id="{34AC2C17-E43C-4B80-B16E-72D3C8B9EBA8}"/>
                      </a:ext>
                    </a:extLst>
                  </p:cNvPr>
                  <p:cNvPicPr>
                    <a:picLocks noChangeAspect="1"/>
                  </p:cNvPicPr>
                  <p:nvPr/>
                </p:nvPicPr>
                <p:blipFill>
                  <a:blip r:embed="rId8"/>
                  <a:stretch>
                    <a:fillRect/>
                  </a:stretch>
                </p:blipFill>
                <p:spPr>
                  <a:xfrm>
                    <a:off x="544810" y="3810054"/>
                    <a:ext cx="2827084" cy="1607399"/>
                  </a:xfrm>
                  <a:prstGeom prst="rect">
                    <a:avLst/>
                  </a:prstGeom>
                </p:spPr>
              </p:pic>
              <p:sp>
                <p:nvSpPr>
                  <p:cNvPr id="31" name="Rectangle 30">
                    <a:extLst>
                      <a:ext uri="{FF2B5EF4-FFF2-40B4-BE49-F238E27FC236}">
                        <a16:creationId xmlns:a16="http://schemas.microsoft.com/office/drawing/2014/main" id="{F8981B14-18A2-4715-91CE-2404E14CD2A5}"/>
                      </a:ext>
                      <a:ext uri="{C183D7F6-B498-43B3-948B-1728B52AA6E4}">
                        <adec:decorative xmlns:adec="http://schemas.microsoft.com/office/drawing/2017/decorative" val="1"/>
                      </a:ext>
                    </a:extLst>
                  </p:cNvPr>
                  <p:cNvSpPr/>
                  <p:nvPr/>
                </p:nvSpPr>
                <p:spPr bwMode="auto">
                  <a:xfrm>
                    <a:off x="320948" y="3746884"/>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descr="example of a bar chart">
                  <a:extLst>
                    <a:ext uri="{FF2B5EF4-FFF2-40B4-BE49-F238E27FC236}">
                      <a16:creationId xmlns:a16="http://schemas.microsoft.com/office/drawing/2014/main" id="{EF863271-F0E4-4FA3-B66C-85B67AA3BF4B}"/>
                    </a:ext>
                  </a:extLst>
                </p:cNvPr>
                <p:cNvGrpSpPr/>
                <p:nvPr/>
              </p:nvGrpSpPr>
              <p:grpSpPr>
                <a:xfrm>
                  <a:off x="3872601" y="1610905"/>
                  <a:ext cx="3274809" cy="1735099"/>
                  <a:chOff x="3872601" y="1610905"/>
                  <a:chExt cx="3274809" cy="1735099"/>
                </a:xfrm>
              </p:grpSpPr>
              <p:pic>
                <p:nvPicPr>
                  <p:cNvPr id="28" name="Picture 27" descr="Chart, bar chart&#10;&#10;Description automatically generated">
                    <a:extLst>
                      <a:ext uri="{FF2B5EF4-FFF2-40B4-BE49-F238E27FC236}">
                        <a16:creationId xmlns:a16="http://schemas.microsoft.com/office/drawing/2014/main" id="{05399633-8BE3-4EFB-8BDF-5A143F4CB363}"/>
                      </a:ext>
                    </a:extLst>
                  </p:cNvPr>
                  <p:cNvPicPr>
                    <a:picLocks noChangeAspect="1"/>
                  </p:cNvPicPr>
                  <p:nvPr/>
                </p:nvPicPr>
                <p:blipFill>
                  <a:blip r:embed="rId9"/>
                  <a:stretch>
                    <a:fillRect/>
                  </a:stretch>
                </p:blipFill>
                <p:spPr>
                  <a:xfrm>
                    <a:off x="3954149" y="1666534"/>
                    <a:ext cx="3047418" cy="1623839"/>
                  </a:xfrm>
                  <a:prstGeom prst="rect">
                    <a:avLst/>
                  </a:prstGeom>
                </p:spPr>
              </p:pic>
              <p:sp>
                <p:nvSpPr>
                  <p:cNvPr id="29" name="Rectangle 28">
                    <a:extLst>
                      <a:ext uri="{FF2B5EF4-FFF2-40B4-BE49-F238E27FC236}">
                        <a16:creationId xmlns:a16="http://schemas.microsoft.com/office/drawing/2014/main" id="{389FF96D-369D-4764-A9F9-BB7ED64649BE}"/>
                      </a:ext>
                      <a:ext uri="{C183D7F6-B498-43B3-948B-1728B52AA6E4}">
                        <adec:decorative xmlns:adec="http://schemas.microsoft.com/office/drawing/2017/decorative" val="1"/>
                      </a:ext>
                    </a:extLst>
                  </p:cNvPr>
                  <p:cNvSpPr/>
                  <p:nvPr/>
                </p:nvSpPr>
                <p:spPr bwMode="auto">
                  <a:xfrm>
                    <a:off x="3872601" y="1610905"/>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 name="Group 20" descr="example of a bubble chart">
                  <a:extLst>
                    <a:ext uri="{FF2B5EF4-FFF2-40B4-BE49-F238E27FC236}">
                      <a16:creationId xmlns:a16="http://schemas.microsoft.com/office/drawing/2014/main" id="{27D87CA6-769E-4A93-A3AE-3D99B9A6DB68}"/>
                    </a:ext>
                  </a:extLst>
                </p:cNvPr>
                <p:cNvGrpSpPr/>
                <p:nvPr/>
              </p:nvGrpSpPr>
              <p:grpSpPr>
                <a:xfrm>
                  <a:off x="3872601" y="3744490"/>
                  <a:ext cx="3274809" cy="1735099"/>
                  <a:chOff x="3872601" y="3744490"/>
                  <a:chExt cx="3274809" cy="1735099"/>
                </a:xfrm>
              </p:grpSpPr>
              <p:pic>
                <p:nvPicPr>
                  <p:cNvPr id="26" name="Picture 25" descr="Chart, scatter chart, bubble chart&#10;&#10;Description automatically generated">
                    <a:extLst>
                      <a:ext uri="{FF2B5EF4-FFF2-40B4-BE49-F238E27FC236}">
                        <a16:creationId xmlns:a16="http://schemas.microsoft.com/office/drawing/2014/main" id="{D4B0E88B-92D4-4E76-B935-5772913DDE90}"/>
                      </a:ext>
                    </a:extLst>
                  </p:cNvPr>
                  <p:cNvPicPr>
                    <a:picLocks noChangeAspect="1"/>
                  </p:cNvPicPr>
                  <p:nvPr/>
                </p:nvPicPr>
                <p:blipFill>
                  <a:blip r:embed="rId10"/>
                  <a:stretch>
                    <a:fillRect/>
                  </a:stretch>
                </p:blipFill>
                <p:spPr>
                  <a:xfrm>
                    <a:off x="4320209" y="3810054"/>
                    <a:ext cx="2358887" cy="1607413"/>
                  </a:xfrm>
                  <a:prstGeom prst="rect">
                    <a:avLst/>
                  </a:prstGeom>
                </p:spPr>
              </p:pic>
              <p:sp>
                <p:nvSpPr>
                  <p:cNvPr id="27" name="Rectangle 26">
                    <a:extLst>
                      <a:ext uri="{FF2B5EF4-FFF2-40B4-BE49-F238E27FC236}">
                        <a16:creationId xmlns:a16="http://schemas.microsoft.com/office/drawing/2014/main" id="{4B086E86-76A2-4190-ABB6-4A316AA5EA49}"/>
                      </a:ext>
                      <a:ext uri="{C183D7F6-B498-43B3-948B-1728B52AA6E4}">
                        <adec:decorative xmlns:adec="http://schemas.microsoft.com/office/drawing/2017/decorative" val="1"/>
                      </a:ext>
                    </a:extLst>
                  </p:cNvPr>
                  <p:cNvSpPr/>
                  <p:nvPr/>
                </p:nvSpPr>
                <p:spPr bwMode="auto">
                  <a:xfrm>
                    <a:off x="3872601" y="3744490"/>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 name="Rectangle 21">
                  <a:extLst>
                    <a:ext uri="{FF2B5EF4-FFF2-40B4-BE49-F238E27FC236}">
                      <a16:creationId xmlns:a16="http://schemas.microsoft.com/office/drawing/2014/main" id="{810C40A3-CF52-4428-B1DC-CEDE757920EF}"/>
                    </a:ext>
                    <a:ext uri="{C183D7F6-B498-43B3-948B-1728B52AA6E4}">
                      <adec:decorative xmlns:adec="http://schemas.microsoft.com/office/drawing/2017/decorative" val="1"/>
                    </a:ext>
                  </a:extLst>
                </p:cNvPr>
                <p:cNvSpPr/>
                <p:nvPr/>
              </p:nvSpPr>
              <p:spPr bwMode="auto">
                <a:xfrm>
                  <a:off x="7424254" y="1595276"/>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descr="example of a matrix">
                  <a:extLst>
                    <a:ext uri="{FF2B5EF4-FFF2-40B4-BE49-F238E27FC236}">
                      <a16:creationId xmlns:a16="http://schemas.microsoft.com/office/drawing/2014/main" id="{D7A02260-763B-4354-9AFF-EF341F88A35B}"/>
                    </a:ext>
                  </a:extLst>
                </p:cNvPr>
                <p:cNvGrpSpPr/>
                <p:nvPr/>
              </p:nvGrpSpPr>
              <p:grpSpPr>
                <a:xfrm>
                  <a:off x="7424254" y="3728861"/>
                  <a:ext cx="3274809" cy="1735099"/>
                  <a:chOff x="7424254" y="3728861"/>
                  <a:chExt cx="3274809" cy="1735099"/>
                </a:xfrm>
              </p:grpSpPr>
              <p:sp>
                <p:nvSpPr>
                  <p:cNvPr id="24" name="Rectangle 23">
                    <a:extLst>
                      <a:ext uri="{FF2B5EF4-FFF2-40B4-BE49-F238E27FC236}">
                        <a16:creationId xmlns:a16="http://schemas.microsoft.com/office/drawing/2014/main" id="{D0476659-D5DF-4A40-80E6-848E2D1CA079}"/>
                      </a:ext>
                      <a:ext uri="{C183D7F6-B498-43B3-948B-1728B52AA6E4}">
                        <adec:decorative xmlns:adec="http://schemas.microsoft.com/office/drawing/2017/decorative" val="1"/>
                      </a:ext>
                    </a:extLst>
                  </p:cNvPr>
                  <p:cNvSpPr/>
                  <p:nvPr/>
                </p:nvSpPr>
                <p:spPr bwMode="auto">
                  <a:xfrm>
                    <a:off x="7424254" y="3728861"/>
                    <a:ext cx="3274809" cy="173509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descr="Table&#10;&#10;Description automatically generated">
                    <a:extLst>
                      <a:ext uri="{FF2B5EF4-FFF2-40B4-BE49-F238E27FC236}">
                        <a16:creationId xmlns:a16="http://schemas.microsoft.com/office/drawing/2014/main" id="{0B00753A-4AF8-4720-BEE8-BE3D6D06FBD9}"/>
                      </a:ext>
                    </a:extLst>
                  </p:cNvPr>
                  <p:cNvPicPr>
                    <a:picLocks noChangeAspect="1"/>
                  </p:cNvPicPr>
                  <p:nvPr/>
                </p:nvPicPr>
                <p:blipFill>
                  <a:blip r:embed="rId11"/>
                  <a:stretch>
                    <a:fillRect/>
                  </a:stretch>
                </p:blipFill>
                <p:spPr>
                  <a:xfrm>
                    <a:off x="7561515" y="3982332"/>
                    <a:ext cx="2946078" cy="1186849"/>
                  </a:xfrm>
                  <a:prstGeom prst="rect">
                    <a:avLst/>
                  </a:prstGeom>
                </p:spPr>
              </p:pic>
            </p:grpSp>
          </p:grpSp>
        </p:grpSp>
        <p:pic>
          <p:nvPicPr>
            <p:cNvPr id="38" name="Picture 2" descr="Power BI tiles">
              <a:extLst>
                <a:ext uri="{FF2B5EF4-FFF2-40B4-BE49-F238E27FC236}">
                  <a16:creationId xmlns:a16="http://schemas.microsoft.com/office/drawing/2014/main" id="{08425739-5086-407F-8A80-EF6E639AD7C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23317" y="1239813"/>
              <a:ext cx="6087174" cy="437837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916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1" presetClass="exit" presetSubtype="0" fill="hold"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500" fill="hold"/>
                                        <p:tgtEl>
                                          <p:spTgt spid="11"/>
                                        </p:tgtEl>
                                        <p:attrNameLst>
                                          <p:attrName>ppt_x</p:attrName>
                                        </p:attrNameLst>
                                      </p:cBhvr>
                                      <p:tavLst>
                                        <p:tav tm="0">
                                          <p:val>
                                            <p:strVal val="#ppt_x"/>
                                          </p:val>
                                        </p:tav>
                                        <p:tav tm="100000">
                                          <p:val>
                                            <p:strVal val="#ppt_x"/>
                                          </p:val>
                                        </p:tav>
                                      </p:tavLst>
                                    </p:anim>
                                    <p:anim calcmode="lin" valueType="num">
                                      <p:cBhvr additive="base">
                                        <p:cTn id="30" dur="500" fill="hold"/>
                                        <p:tgtEl>
                                          <p:spTgt spid="11"/>
                                        </p:tgtEl>
                                        <p:attrNameLst>
                                          <p:attrName>ppt_y</p:attrName>
                                        </p:attrNameLst>
                                      </p:cBhvr>
                                      <p:tavLst>
                                        <p:tav tm="0">
                                          <p:val>
                                            <p:strVal val="1+#ppt_h/2"/>
                                          </p:val>
                                        </p:tav>
                                        <p:tav tm="100000">
                                          <p:val>
                                            <p:strVal val="#ppt_y"/>
                                          </p:val>
                                        </p:tav>
                                      </p:tavLst>
                                    </p:anim>
                                  </p:childTnLst>
                                </p:cTn>
                              </p:par>
                              <p:par>
                                <p:cTn id="31" presetID="1" presetClass="exit" presetSubtype="0" fill="hold" nodeType="withEffect">
                                  <p:stCondLst>
                                    <p:cond delay="0"/>
                                  </p:stCondLst>
                                  <p:childTnLst>
                                    <p:set>
                                      <p:cBhvr>
                                        <p:cTn id="32" dur="1" fill="hold">
                                          <p:stCondLst>
                                            <p:cond delay="0"/>
                                          </p:stCondLst>
                                        </p:cTn>
                                        <p:tgtEl>
                                          <p:spTgt spid="3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1" presetClass="exit" presetSubtype="0" fill="hold" nodeType="withEffect">
                                  <p:stCondLst>
                                    <p:cond delay="0"/>
                                  </p:stCondLst>
                                  <p:childTnLst>
                                    <p:set>
                                      <p:cBhvr>
                                        <p:cTn id="42"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Lesson 4: Knowledge check</a:t>
            </a:r>
          </a:p>
        </p:txBody>
      </p:sp>
      <p:pic>
        <p:nvPicPr>
          <p:cNvPr id="45" name="Picture 44" descr="Icon of five circles connected by lines">
            <a:extLst>
              <a:ext uri="{FF2B5EF4-FFF2-40B4-BE49-F238E27FC236}">
                <a16:creationId xmlns:a16="http://schemas.microsoft.com/office/drawing/2014/main" id="{E77EE89B-FF2E-46FD-878B-FC30C62B00C8}"/>
              </a:ext>
            </a:extLst>
          </p:cNvPr>
          <p:cNvPicPr>
            <a:picLocks noChangeAspect="1"/>
          </p:cNvPicPr>
          <p:nvPr/>
        </p:nvPicPr>
        <p:blipFill>
          <a:blip r:embed="rId3"/>
          <a:stretch>
            <a:fillRect/>
          </a:stretch>
        </p:blipFill>
        <p:spPr>
          <a:xfrm>
            <a:off x="427038" y="1195592"/>
            <a:ext cx="952500" cy="952500"/>
          </a:xfrm>
          <a:prstGeom prst="rect">
            <a:avLst/>
          </a:prstGeom>
        </p:spPr>
      </p:pic>
      <p:sp>
        <p:nvSpPr>
          <p:cNvPr id="16" name="TextBox 15">
            <a:extLst>
              <a:ext uri="{FF2B5EF4-FFF2-40B4-BE49-F238E27FC236}">
                <a16:creationId xmlns:a16="http://schemas.microsoft.com/office/drawing/2014/main" id="{6F7E710F-7ECA-492E-BA0C-B091B91BE50C}"/>
              </a:ext>
            </a:extLst>
          </p:cNvPr>
          <p:cNvSpPr txBox="1"/>
          <p:nvPr/>
        </p:nvSpPr>
        <p:spPr>
          <a:xfrm>
            <a:off x="1615067" y="1195592"/>
            <a:ext cx="10157834" cy="1477328"/>
          </a:xfrm>
          <a:prstGeom prst="rect">
            <a:avLst/>
          </a:prstGeom>
          <a:noFill/>
        </p:spPr>
        <p:txBody>
          <a:bodyPr wrap="square" lIns="0" tIns="0" rIns="0" bIns="0">
            <a:spAutoFit/>
          </a:bodyPr>
          <a:lstStyle/>
          <a:p>
            <a:pPr marL="0" lvl="1">
              <a:spcAft>
                <a:spcPts val="300"/>
              </a:spcAft>
            </a:pPr>
            <a:r>
              <a:rPr lang="en-US" sz="1600" dirty="0">
                <a:latin typeface="+mj-lt"/>
              </a:rPr>
              <a:t>What is the common flow of activity in Power BI?</a:t>
            </a:r>
          </a:p>
          <a:p>
            <a:pPr marL="349724" lvl="1" indent="-349724">
              <a:spcAft>
                <a:spcPts val="300"/>
              </a:spcAft>
              <a:buFont typeface="Wingdings" panose="05000000000000000000" pitchFamily="2" charset="2"/>
              <a:buChar char="q"/>
              <a:defRPr/>
            </a:pPr>
            <a:r>
              <a:rPr lang="en-US" sz="1400" dirty="0"/>
              <a:t>Create a report in Power BI mobile, share it to the Power BI Desktop, view and interact in the Power BI service</a:t>
            </a:r>
          </a:p>
          <a:p>
            <a:pPr marL="349724" lvl="1" indent="-349724">
              <a:spcAft>
                <a:spcPts val="300"/>
              </a:spcAft>
              <a:buFont typeface="Wingdings" panose="05000000000000000000" pitchFamily="2" charset="2"/>
              <a:buChar char="q"/>
              <a:defRPr/>
            </a:pPr>
            <a:r>
              <a:rPr lang="en-US" sz="1400" dirty="0"/>
              <a:t>Create a report in the Power BI service, share it to Power BI mobile, interact with it in Power BI Desktop</a:t>
            </a:r>
          </a:p>
          <a:p>
            <a:pPr marL="349724" lvl="1" indent="-349724">
              <a:spcAft>
                <a:spcPts val="300"/>
              </a:spcAft>
              <a:buFont typeface="Wingdings" panose="05000000000000000000" pitchFamily="2" charset="2"/>
              <a:buChar char="q"/>
              <a:defRPr/>
            </a:pPr>
            <a:r>
              <a:rPr lang="en-US" sz="1400" dirty="0"/>
              <a:t>Bring data into Power BI Desktop and create a report, share it to the Power BI service, view and interact with reports and dashboards in the service and Power BI mobile</a:t>
            </a:r>
          </a:p>
          <a:p>
            <a:pPr marL="349724" lvl="1" indent="-349724">
              <a:spcAft>
                <a:spcPts val="300"/>
              </a:spcAft>
              <a:buFont typeface="Wingdings" panose="05000000000000000000" pitchFamily="2" charset="2"/>
              <a:buChar char="q"/>
              <a:defRPr/>
            </a:pPr>
            <a:r>
              <a:rPr lang="en-US" sz="1400" dirty="0"/>
              <a:t>Bring data into Power BI mobile, create a report, then share it to Power BI Desktop</a:t>
            </a:r>
          </a:p>
        </p:txBody>
      </p:sp>
      <p:pic>
        <p:nvPicPr>
          <p:cNvPr id="14" name="Graphic 13" descr="Checkmark on Bring data into Power BI Desktop and create a report, share it to the Power BI service, view and interact with reports and dashboards in the service and Power BI mobile&#10;">
            <a:extLst>
              <a:ext uri="{FF2B5EF4-FFF2-40B4-BE49-F238E27FC236}">
                <a16:creationId xmlns:a16="http://schemas.microsoft.com/office/drawing/2014/main" id="{B0FAE25E-2092-4C36-B546-E7A45DD272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923" y="1916061"/>
            <a:ext cx="225870" cy="225870"/>
          </a:xfrm>
          <a:prstGeom prst="rect">
            <a:avLst/>
          </a:prstGeom>
        </p:spPr>
      </p:pic>
      <p:cxnSp>
        <p:nvCxnSpPr>
          <p:cNvPr id="20" name="Straight Connector 19">
            <a:extLst>
              <a:ext uri="{FF2B5EF4-FFF2-40B4-BE49-F238E27FC236}">
                <a16:creationId xmlns:a16="http://schemas.microsoft.com/office/drawing/2014/main" id="{9C68E9C8-6275-4F71-9DA2-FE9CD164D8F4}"/>
              </a:ext>
              <a:ext uri="{C183D7F6-B498-43B3-948B-1728B52AA6E4}">
                <adec:decorative xmlns:adec="http://schemas.microsoft.com/office/drawing/2017/decorative" val="1"/>
              </a:ext>
            </a:extLst>
          </p:cNvPr>
          <p:cNvCxnSpPr>
            <a:cxnSpLocks/>
          </p:cNvCxnSpPr>
          <p:nvPr/>
        </p:nvCxnSpPr>
        <p:spPr>
          <a:xfrm>
            <a:off x="1629854" y="288183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descr="Icon of a square with two smaller squares inside it">
            <a:extLst>
              <a:ext uri="{FF2B5EF4-FFF2-40B4-BE49-F238E27FC236}">
                <a16:creationId xmlns:a16="http://schemas.microsoft.com/office/drawing/2014/main" id="{7B6CEDBD-5F9C-4CCB-8B31-95A05465AE98}"/>
              </a:ext>
            </a:extLst>
          </p:cNvPr>
          <p:cNvPicPr>
            <a:picLocks noChangeAspect="1"/>
          </p:cNvPicPr>
          <p:nvPr/>
        </p:nvPicPr>
        <p:blipFill>
          <a:blip r:embed="rId6"/>
          <a:stretch>
            <a:fillRect/>
          </a:stretch>
        </p:blipFill>
        <p:spPr>
          <a:xfrm>
            <a:off x="427038" y="3090742"/>
            <a:ext cx="952500" cy="952500"/>
          </a:xfrm>
          <a:prstGeom prst="rect">
            <a:avLst/>
          </a:prstGeom>
        </p:spPr>
      </p:pic>
      <p:sp>
        <p:nvSpPr>
          <p:cNvPr id="21" name="TextBox 20">
            <a:extLst>
              <a:ext uri="{FF2B5EF4-FFF2-40B4-BE49-F238E27FC236}">
                <a16:creationId xmlns:a16="http://schemas.microsoft.com/office/drawing/2014/main" id="{E9591C59-7463-4E67-B9FF-4848DB724831}"/>
              </a:ext>
            </a:extLst>
          </p:cNvPr>
          <p:cNvSpPr txBox="1"/>
          <p:nvPr/>
        </p:nvSpPr>
        <p:spPr>
          <a:xfrm>
            <a:off x="1630991" y="3090742"/>
            <a:ext cx="10142080" cy="1007968"/>
          </a:xfrm>
          <a:prstGeom prst="rect">
            <a:avLst/>
          </a:prstGeom>
          <a:noFill/>
        </p:spPr>
        <p:txBody>
          <a:bodyPr wrap="square" lIns="0" tIns="0" rIns="0" bIns="0">
            <a:spAutoFit/>
          </a:bodyPr>
          <a:lstStyle/>
          <a:p>
            <a:pPr marL="0" lvl="1">
              <a:spcAft>
                <a:spcPts val="300"/>
              </a:spcAft>
            </a:pPr>
            <a:r>
              <a:rPr lang="en-US" sz="1600" dirty="0">
                <a:latin typeface="+mj-lt"/>
              </a:rPr>
              <a:t>Which of the following are building blocks of Power BI? </a:t>
            </a:r>
          </a:p>
          <a:p>
            <a:pPr marL="349724" lvl="1" indent="-349724">
              <a:spcAft>
                <a:spcPts val="300"/>
              </a:spcAft>
              <a:buFont typeface="Wingdings" panose="05000000000000000000" pitchFamily="2" charset="2"/>
              <a:buChar char="q"/>
              <a:defRPr/>
            </a:pPr>
            <a:r>
              <a:rPr lang="en-US" sz="1400" dirty="0"/>
              <a:t>Tiles, dashboards, databases, mobile devices</a:t>
            </a:r>
          </a:p>
          <a:p>
            <a:pPr marL="349724" lvl="1" indent="-349724">
              <a:spcAft>
                <a:spcPts val="300"/>
              </a:spcAft>
              <a:buFont typeface="Wingdings" panose="05000000000000000000" pitchFamily="2" charset="2"/>
              <a:buChar char="q"/>
              <a:defRPr/>
            </a:pPr>
            <a:r>
              <a:rPr lang="en-US" sz="1400" dirty="0"/>
              <a:t>Visualizations, datasets, reports, dashboards, tiles</a:t>
            </a:r>
          </a:p>
          <a:p>
            <a:pPr marL="349724" lvl="1" indent="-349724">
              <a:spcAft>
                <a:spcPts val="300"/>
              </a:spcAft>
              <a:buFont typeface="Wingdings" panose="05000000000000000000" pitchFamily="2" charset="2"/>
              <a:buChar char="q"/>
              <a:defRPr/>
            </a:pPr>
            <a:r>
              <a:rPr lang="en-US" sz="1400" dirty="0"/>
              <a:t>Visual Studio, C#, and JSON files</a:t>
            </a:r>
          </a:p>
        </p:txBody>
      </p:sp>
      <p:pic>
        <p:nvPicPr>
          <p:cNvPr id="15" name="Graphic 14" descr="Checkmark on Visualizations, datasets, reports, dashboards, tiles">
            <a:extLst>
              <a:ext uri="{FF2B5EF4-FFF2-40B4-BE49-F238E27FC236}">
                <a16:creationId xmlns:a16="http://schemas.microsoft.com/office/drawing/2014/main" id="{BE7ABB98-9177-4C17-B399-59F5220E79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923" y="3560951"/>
            <a:ext cx="225870" cy="225870"/>
          </a:xfrm>
          <a:prstGeom prst="rect">
            <a:avLst/>
          </a:prstGeom>
        </p:spPr>
      </p:pic>
      <p:cxnSp>
        <p:nvCxnSpPr>
          <p:cNvPr id="23" name="Straight Connector 22">
            <a:extLst>
              <a:ext uri="{FF2B5EF4-FFF2-40B4-BE49-F238E27FC236}">
                <a16:creationId xmlns:a16="http://schemas.microsoft.com/office/drawing/2014/main" id="{A5A4104D-D649-40C3-8A25-6ECBDD252C65}"/>
              </a:ext>
              <a:ext uri="{C183D7F6-B498-43B3-948B-1728B52AA6E4}">
                <adec:decorative xmlns:adec="http://schemas.microsoft.com/office/drawing/2017/decorative" val="1"/>
              </a:ext>
            </a:extLst>
          </p:cNvPr>
          <p:cNvCxnSpPr>
            <a:cxnSpLocks/>
          </p:cNvCxnSpPr>
          <p:nvPr/>
        </p:nvCxnSpPr>
        <p:spPr>
          <a:xfrm>
            <a:off x="1630422" y="4307621"/>
            <a:ext cx="1014680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9" name="Picture 48" descr="Icon of a screen with three circles enclosed by outward pointing chevrons on left and right">
            <a:extLst>
              <a:ext uri="{FF2B5EF4-FFF2-40B4-BE49-F238E27FC236}">
                <a16:creationId xmlns:a16="http://schemas.microsoft.com/office/drawing/2014/main" id="{C4BE7D6C-5C37-4CA9-ADFC-60EBBA2B1261}"/>
              </a:ext>
            </a:extLst>
          </p:cNvPr>
          <p:cNvPicPr>
            <a:picLocks noChangeAspect="1"/>
          </p:cNvPicPr>
          <p:nvPr/>
        </p:nvPicPr>
        <p:blipFill>
          <a:blip r:embed="rId7"/>
          <a:stretch>
            <a:fillRect/>
          </a:stretch>
        </p:blipFill>
        <p:spPr>
          <a:xfrm>
            <a:off x="427038" y="4516532"/>
            <a:ext cx="952500" cy="952500"/>
          </a:xfrm>
          <a:prstGeom prst="rect">
            <a:avLst/>
          </a:prstGeom>
        </p:spPr>
      </p:pic>
      <p:sp>
        <p:nvSpPr>
          <p:cNvPr id="24" name="TextBox 23">
            <a:extLst>
              <a:ext uri="{FF2B5EF4-FFF2-40B4-BE49-F238E27FC236}">
                <a16:creationId xmlns:a16="http://schemas.microsoft.com/office/drawing/2014/main" id="{4A2D168F-23B2-46AB-BA29-F476EB8CED63}"/>
              </a:ext>
            </a:extLst>
          </p:cNvPr>
          <p:cNvSpPr txBox="1"/>
          <p:nvPr/>
        </p:nvSpPr>
        <p:spPr>
          <a:xfrm>
            <a:off x="1626779" y="4516532"/>
            <a:ext cx="10149290" cy="1007968"/>
          </a:xfrm>
          <a:prstGeom prst="rect">
            <a:avLst/>
          </a:prstGeom>
          <a:noFill/>
        </p:spPr>
        <p:txBody>
          <a:bodyPr wrap="square" lIns="0" tIns="0" rIns="0" bIns="0">
            <a:spAutoFit/>
          </a:bodyPr>
          <a:lstStyle/>
          <a:p>
            <a:pPr marR="0" lvl="0" algn="l" defTabSz="932742" rtl="0" eaLnBrk="1" fontAlgn="auto" latinLnBrk="0" hangingPunct="1">
              <a:lnSpc>
                <a:spcPct val="100000"/>
              </a:lnSpc>
              <a:spcAft>
                <a:spcPts val="300"/>
              </a:spcAft>
              <a:buClrTx/>
              <a:buSzTx/>
              <a:buFontTx/>
              <a:buNone/>
              <a:tabLst/>
              <a:defRPr/>
            </a:pPr>
            <a:r>
              <a:rPr lang="en-US" sz="1600" dirty="0">
                <a:latin typeface="+mj-lt"/>
              </a:rPr>
              <a:t>A collection of ready-made visuals, pre-arranged in dashboards and reports is called what in Power BI?</a:t>
            </a:r>
          </a:p>
          <a:p>
            <a:pPr marL="349724" lvl="1" indent="-349724">
              <a:spcAft>
                <a:spcPts val="300"/>
              </a:spcAft>
              <a:buFont typeface="Wingdings" panose="05000000000000000000" pitchFamily="2" charset="2"/>
              <a:buChar char="q"/>
              <a:defRPr/>
            </a:pPr>
            <a:r>
              <a:rPr lang="en-US" sz="1400" dirty="0"/>
              <a:t>The canvas</a:t>
            </a:r>
          </a:p>
          <a:p>
            <a:pPr marL="349724" lvl="1" indent="-349724">
              <a:spcAft>
                <a:spcPts val="300"/>
              </a:spcAft>
              <a:buFont typeface="Wingdings" panose="05000000000000000000" pitchFamily="2" charset="2"/>
              <a:buChar char="q"/>
              <a:defRPr/>
            </a:pPr>
            <a:r>
              <a:rPr lang="en-US" sz="1400" dirty="0"/>
              <a:t>Scheduled refresh</a:t>
            </a:r>
          </a:p>
          <a:p>
            <a:pPr marL="349724" lvl="1" indent="-349724">
              <a:spcAft>
                <a:spcPts val="300"/>
              </a:spcAft>
              <a:buFont typeface="Wingdings" panose="05000000000000000000" pitchFamily="2" charset="2"/>
              <a:buChar char="q"/>
              <a:defRPr/>
            </a:pPr>
            <a:r>
              <a:rPr lang="en-US" sz="1400" dirty="0"/>
              <a:t>An app</a:t>
            </a:r>
          </a:p>
        </p:txBody>
      </p:sp>
      <p:pic>
        <p:nvPicPr>
          <p:cNvPr id="19" name="Graphic 18" descr="Checkmark on app">
            <a:extLst>
              <a:ext uri="{FF2B5EF4-FFF2-40B4-BE49-F238E27FC236}">
                <a16:creationId xmlns:a16="http://schemas.microsoft.com/office/drawing/2014/main" id="{1DABC5AA-D2CB-45DB-96EE-C6C854207A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20923" y="5238400"/>
            <a:ext cx="225870" cy="225870"/>
          </a:xfrm>
          <a:prstGeom prst="rect">
            <a:avLst/>
          </a:prstGeom>
        </p:spPr>
      </p:pic>
    </p:spTree>
    <p:extLst>
      <p:ext uri="{BB962C8B-B14F-4D97-AF65-F5344CB8AC3E}">
        <p14:creationId xmlns:p14="http://schemas.microsoft.com/office/powerpoint/2010/main" val="176005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B87B9B-757A-4F14-8693-756B6ED30849}"/>
              </a:ext>
            </a:extLst>
          </p:cNvPr>
          <p:cNvSpPr>
            <a:spLocks noGrp="1"/>
          </p:cNvSpPr>
          <p:nvPr>
            <p:ph type="title" idx="4294967295"/>
          </p:nvPr>
        </p:nvSpPr>
        <p:spPr>
          <a:xfrm>
            <a:off x="0" y="-443198"/>
            <a:ext cx="7454900" cy="443198"/>
          </a:xfrm>
        </p:spPr>
        <p:txBody>
          <a:bodyPr tIns="0" rIns="0" bIns="0">
            <a:spAutoFit/>
          </a:bodyPr>
          <a:lstStyle/>
          <a:p>
            <a:r>
              <a:rPr lang="en-US" dirty="0">
                <a:solidFill>
                  <a:schemeClr val="bg1"/>
                </a:solidFill>
              </a:rPr>
              <a:t>Closing slide</a:t>
            </a:r>
          </a:p>
        </p:txBody>
      </p:sp>
    </p:spTree>
    <p:extLst>
      <p:ext uri="{BB962C8B-B14F-4D97-AF65-F5344CB8AC3E}">
        <p14:creationId xmlns:p14="http://schemas.microsoft.com/office/powerpoint/2010/main" val="42926613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1BE858-0F27-47E5-AFEC-0727DEBA30F6}"/>
              </a:ext>
            </a:extLst>
          </p:cNvPr>
          <p:cNvSpPr>
            <a:spLocks noGrp="1"/>
          </p:cNvSpPr>
          <p:nvPr>
            <p:ph type="title"/>
          </p:nvPr>
        </p:nvSpPr>
        <p:spPr/>
        <p:txBody>
          <a:bodyPr/>
          <a:lstStyle/>
          <a:p>
            <a:pPr>
              <a:lnSpc>
                <a:spcPct val="100000"/>
              </a:lnSpc>
            </a:pPr>
            <a:r>
              <a:rPr lang="en-US" sz="2400" dirty="0"/>
              <a:t>Lesson 1: Examine components of a modern data warehouse</a:t>
            </a:r>
            <a:endParaRPr lang="en-IN" sz="2400" dirty="0"/>
          </a:p>
        </p:txBody>
      </p:sp>
      <p:pic>
        <p:nvPicPr>
          <p:cNvPr id="3" name="Picture Placeholder 2" descr="Icon of a magnifying glass">
            <a:extLst>
              <a:ext uri="{FF2B5EF4-FFF2-40B4-BE49-F238E27FC236}">
                <a16:creationId xmlns:a16="http://schemas.microsoft.com/office/drawing/2014/main" id="{5040C009-FDB4-47F5-AAEC-C49F23332A17}"/>
              </a:ext>
            </a:extLst>
          </p:cNvPr>
          <p:cNvPicPr>
            <a:picLocks noGrp="1" noChangeAspect="1"/>
          </p:cNvPicPr>
          <p:nvPr>
            <p:ph type="pic" sz="quarter" idx="10"/>
          </p:nvPr>
        </p:nvPicPr>
        <p:blipFill rotWithShape="1">
          <a:blip r:embed="rId3"/>
          <a:srcRect l="37" r="37"/>
          <a:stretch/>
        </p:blipFill>
        <p:spPr>
          <a:prstGeom prst="rect">
            <a:avLst/>
          </a:prstGeom>
        </p:spPr>
      </p:pic>
    </p:spTree>
    <p:extLst>
      <p:ext uri="{BB962C8B-B14F-4D97-AF65-F5344CB8AC3E}">
        <p14:creationId xmlns:p14="http://schemas.microsoft.com/office/powerpoint/2010/main" val="23477616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Lesson 1 objectives</a:t>
            </a:r>
          </a:p>
        </p:txBody>
      </p:sp>
      <p:pic>
        <p:nvPicPr>
          <p:cNvPr id="8" name="Picture 7" descr="Icon of a magnifying glass showing a chart">
            <a:extLst>
              <a:ext uri="{FF2B5EF4-FFF2-40B4-BE49-F238E27FC236}">
                <a16:creationId xmlns:a16="http://schemas.microsoft.com/office/drawing/2014/main" id="{B27478D5-D861-48B3-8AD5-EBA7330DAD30}"/>
              </a:ext>
            </a:extLst>
          </p:cNvPr>
          <p:cNvPicPr>
            <a:picLocks noChangeAspect="1"/>
          </p:cNvPicPr>
          <p:nvPr/>
        </p:nvPicPr>
        <p:blipFill>
          <a:blip r:embed="rId3"/>
          <a:stretch>
            <a:fillRect/>
          </a:stretch>
        </p:blipFill>
        <p:spPr>
          <a:xfrm>
            <a:off x="2998875" y="977083"/>
            <a:ext cx="841248" cy="841248"/>
          </a:xfrm>
          <a:prstGeom prst="rect">
            <a:avLst/>
          </a:prstGeom>
        </p:spPr>
      </p:pic>
      <p:sp>
        <p:nvSpPr>
          <p:cNvPr id="7" name="Text Placeholder 6">
            <a:extLst>
              <a:ext uri="{FF2B5EF4-FFF2-40B4-BE49-F238E27FC236}">
                <a16:creationId xmlns:a16="http://schemas.microsoft.com/office/drawing/2014/main" id="{793E296B-79C2-41CE-BCF7-3CC5A84E5881}"/>
              </a:ext>
            </a:extLst>
          </p:cNvPr>
          <p:cNvSpPr txBox="1">
            <a:spLocks noGrp="1"/>
          </p:cNvSpPr>
          <p:nvPr>
            <p:ph type="body" sz="quarter" idx="11"/>
          </p:nvPr>
        </p:nvSpPr>
        <p:spPr/>
        <p:txBody>
          <a:bodyPr/>
          <a:lstStyle/>
          <a:p>
            <a:pPr>
              <a:lnSpc>
                <a:spcPct val="100000"/>
              </a:lnSpc>
            </a:pPr>
            <a:r>
              <a:rPr lang="en-US" sz="2200" dirty="0"/>
              <a:t>Explore data warehousing concepts</a:t>
            </a:r>
          </a:p>
        </p:txBody>
      </p:sp>
      <p:pic>
        <p:nvPicPr>
          <p:cNvPr id="11" name="Picture 10" descr="Icon of chart build by blocks of square">
            <a:extLst>
              <a:ext uri="{FF2B5EF4-FFF2-40B4-BE49-F238E27FC236}">
                <a16:creationId xmlns:a16="http://schemas.microsoft.com/office/drawing/2014/main" id="{31CA9D3E-3C70-4B8F-A63F-7FDFCBCD77C3}"/>
              </a:ext>
            </a:extLst>
          </p:cNvPr>
          <p:cNvPicPr>
            <a:picLocks noChangeAspect="1"/>
          </p:cNvPicPr>
          <p:nvPr/>
        </p:nvPicPr>
        <p:blipFill>
          <a:blip r:embed="rId4"/>
          <a:stretch>
            <a:fillRect/>
          </a:stretch>
        </p:blipFill>
        <p:spPr>
          <a:xfrm>
            <a:off x="2998875" y="2203528"/>
            <a:ext cx="841248" cy="841248"/>
          </a:xfrm>
          <a:prstGeom prst="rect">
            <a:avLst/>
          </a:prstGeom>
        </p:spPr>
      </p:pic>
      <p:sp>
        <p:nvSpPr>
          <p:cNvPr id="9" name="Text Placeholder 8">
            <a:extLst>
              <a:ext uri="{FF2B5EF4-FFF2-40B4-BE49-F238E27FC236}">
                <a16:creationId xmlns:a16="http://schemas.microsoft.com/office/drawing/2014/main" id="{8BB057B3-1560-4371-AA27-903790718FFC}"/>
              </a:ext>
            </a:extLst>
          </p:cNvPr>
          <p:cNvSpPr txBox="1">
            <a:spLocks noGrp="1"/>
          </p:cNvSpPr>
          <p:nvPr>
            <p:ph type="body" sz="quarter" idx="15"/>
          </p:nvPr>
        </p:nvSpPr>
        <p:spPr/>
        <p:txBody>
          <a:bodyPr/>
          <a:lstStyle/>
          <a:p>
            <a:pPr>
              <a:lnSpc>
                <a:spcPct val="100000"/>
              </a:lnSpc>
            </a:pPr>
            <a:r>
              <a:rPr lang="en-US" sz="2200" dirty="0"/>
              <a:t>Explore Azure data services for modern data warehousing</a:t>
            </a:r>
          </a:p>
        </p:txBody>
      </p:sp>
      <p:pic>
        <p:nvPicPr>
          <p:cNvPr id="13" name="Picture 12" descr="Icon of a person sitting in a desk">
            <a:extLst>
              <a:ext uri="{FF2B5EF4-FFF2-40B4-BE49-F238E27FC236}">
                <a16:creationId xmlns:a16="http://schemas.microsoft.com/office/drawing/2014/main" id="{5FD0F63F-45F4-4571-B0DF-07F06E4F4645}"/>
              </a:ext>
            </a:extLst>
          </p:cNvPr>
          <p:cNvPicPr>
            <a:picLocks noChangeAspect="1"/>
          </p:cNvPicPr>
          <p:nvPr/>
        </p:nvPicPr>
        <p:blipFill>
          <a:blip r:embed="rId5"/>
          <a:stretch>
            <a:fillRect/>
          </a:stretch>
        </p:blipFill>
        <p:spPr>
          <a:xfrm>
            <a:off x="2998875" y="3429973"/>
            <a:ext cx="841248" cy="841248"/>
          </a:xfrm>
          <a:prstGeom prst="rect">
            <a:avLst/>
          </a:prstGeom>
        </p:spPr>
      </p:pic>
      <p:sp>
        <p:nvSpPr>
          <p:cNvPr id="10" name="Text Placeholder 9">
            <a:extLst>
              <a:ext uri="{FF2B5EF4-FFF2-40B4-BE49-F238E27FC236}">
                <a16:creationId xmlns:a16="http://schemas.microsoft.com/office/drawing/2014/main" id="{CC76F9A9-D447-481A-A197-73163F12DFBF}"/>
              </a:ext>
            </a:extLst>
          </p:cNvPr>
          <p:cNvSpPr txBox="1">
            <a:spLocks noGrp="1"/>
          </p:cNvSpPr>
          <p:nvPr>
            <p:ph type="body" sz="quarter" idx="17"/>
          </p:nvPr>
        </p:nvSpPr>
        <p:spPr/>
        <p:txBody>
          <a:bodyPr/>
          <a:lstStyle/>
          <a:p>
            <a:pPr>
              <a:lnSpc>
                <a:spcPct val="100000"/>
              </a:lnSpc>
            </a:pPr>
            <a:r>
              <a:rPr lang="en-US" sz="2200" dirty="0"/>
              <a:t>Explore modern data warehousing architecture and workload</a:t>
            </a:r>
          </a:p>
        </p:txBody>
      </p:sp>
      <p:pic>
        <p:nvPicPr>
          <p:cNvPr id="15" name="Picture 14" descr="Icon of a cloud with multiples lines extending from it">
            <a:extLst>
              <a:ext uri="{FF2B5EF4-FFF2-40B4-BE49-F238E27FC236}">
                <a16:creationId xmlns:a16="http://schemas.microsoft.com/office/drawing/2014/main" id="{1130BCB2-7629-40E7-A190-874C6AAB9737}"/>
              </a:ext>
            </a:extLst>
          </p:cNvPr>
          <p:cNvPicPr>
            <a:picLocks noChangeAspect="1"/>
          </p:cNvPicPr>
          <p:nvPr/>
        </p:nvPicPr>
        <p:blipFill>
          <a:blip r:embed="rId6"/>
          <a:stretch>
            <a:fillRect/>
          </a:stretch>
        </p:blipFill>
        <p:spPr>
          <a:xfrm>
            <a:off x="2998875" y="4656418"/>
            <a:ext cx="841248" cy="841248"/>
          </a:xfrm>
          <a:prstGeom prst="rect">
            <a:avLst/>
          </a:prstGeom>
        </p:spPr>
      </p:pic>
      <p:sp>
        <p:nvSpPr>
          <p:cNvPr id="12" name="Text Placeholder 11">
            <a:extLst>
              <a:ext uri="{FF2B5EF4-FFF2-40B4-BE49-F238E27FC236}">
                <a16:creationId xmlns:a16="http://schemas.microsoft.com/office/drawing/2014/main" id="{CDAA5444-4A89-43F7-BFD3-0542B6D36644}"/>
              </a:ext>
            </a:extLst>
          </p:cNvPr>
          <p:cNvSpPr txBox="1">
            <a:spLocks noGrp="1"/>
          </p:cNvSpPr>
          <p:nvPr>
            <p:ph type="body" sz="quarter" idx="21"/>
          </p:nvPr>
        </p:nvSpPr>
        <p:spPr/>
        <p:txBody>
          <a:bodyPr/>
          <a:lstStyle/>
          <a:p>
            <a:pPr>
              <a:lnSpc>
                <a:spcPct val="100000"/>
              </a:lnSpc>
            </a:pPr>
            <a:r>
              <a:rPr lang="en-US" sz="2200" dirty="0"/>
              <a:t>Explore Azure data services in the Azure portal</a:t>
            </a:r>
          </a:p>
        </p:txBody>
      </p:sp>
    </p:spTree>
    <p:extLst>
      <p:ext uri="{BB962C8B-B14F-4D97-AF65-F5344CB8AC3E}">
        <p14:creationId xmlns:p14="http://schemas.microsoft.com/office/powerpoint/2010/main" val="9423857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Demo: Modern data warehouse components</a:t>
            </a:r>
          </a:p>
        </p:txBody>
      </p:sp>
      <p:sp>
        <p:nvSpPr>
          <p:cNvPr id="3" name="Text Placeholder 2">
            <a:extLst>
              <a:ext uri="{FF2B5EF4-FFF2-40B4-BE49-F238E27FC236}">
                <a16:creationId xmlns:a16="http://schemas.microsoft.com/office/drawing/2014/main" id="{A015749C-08AC-40BF-880C-71FE7FD5D8F9}"/>
              </a:ext>
            </a:extLst>
          </p:cNvPr>
          <p:cNvSpPr>
            <a:spLocks noGrp="1"/>
          </p:cNvSpPr>
          <p:nvPr>
            <p:ph type="body" sz="quarter" idx="10"/>
          </p:nvPr>
        </p:nvSpPr>
        <p:spPr>
          <a:xfrm>
            <a:off x="418644" y="1456898"/>
            <a:ext cx="6410781" cy="1231106"/>
          </a:xfrm>
        </p:spPr>
        <p:txBody>
          <a:bodyPr/>
          <a:lstStyle/>
          <a:p>
            <a:pPr>
              <a:lnSpc>
                <a:spcPct val="100000"/>
              </a:lnSpc>
            </a:pPr>
            <a:r>
              <a:rPr lang="en-US" dirty="0"/>
              <a:t>This video describes the components commonly used to create a data warehouse, and how data might flow through them. This video shows one particular approach</a:t>
            </a:r>
          </a:p>
        </p:txBody>
      </p:sp>
      <p:pic>
        <p:nvPicPr>
          <p:cNvPr id="21" name="Picture Placeholder 20" descr="Link to video describing the components for creating data warehouse">
            <a:hlinkClick r:id="rId3"/>
            <a:extLst>
              <a:ext uri="{FF2B5EF4-FFF2-40B4-BE49-F238E27FC236}">
                <a16:creationId xmlns:a16="http://schemas.microsoft.com/office/drawing/2014/main" id="{5E5BB61E-FEF7-4AA9-BAF7-75064C334A38}"/>
              </a:ext>
              <a:ext uri="{C183D7F6-B498-43B3-948B-1728B52AA6E4}">
                <adec:decorative xmlns:adec="http://schemas.microsoft.com/office/drawing/2017/decorative" val="0"/>
              </a:ext>
            </a:extLst>
          </p:cNvPr>
          <p:cNvPicPr>
            <a:picLocks noGrp="1" noChangeAspect="1"/>
          </p:cNvPicPr>
          <p:nvPr>
            <p:ph type="pic" sz="quarter" idx="12"/>
          </p:nvPr>
        </p:nvPicPr>
        <p:blipFill rotWithShape="1">
          <a:blip r:embed="rId4"/>
          <a:srcRect l="2235" r="2235" b="529"/>
          <a:stretch/>
        </p:blipFill>
        <p:spPr>
          <a:xfrm>
            <a:off x="7277100" y="1663700"/>
            <a:ext cx="4914900" cy="3613150"/>
          </a:xfrm>
        </p:spPr>
      </p:pic>
    </p:spTree>
    <p:extLst>
      <p:ext uri="{BB962C8B-B14F-4D97-AF65-F5344CB8AC3E}">
        <p14:creationId xmlns:p14="http://schemas.microsoft.com/office/powerpoint/2010/main" val="29603642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041606-6A4B-45C0-8DD1-7C4871F3A5E3}"/>
              </a:ext>
            </a:extLst>
          </p:cNvPr>
          <p:cNvSpPr>
            <a:spLocks noGrp="1"/>
          </p:cNvSpPr>
          <p:nvPr>
            <p:ph type="title"/>
          </p:nvPr>
        </p:nvSpPr>
        <p:spPr/>
        <p:txBody>
          <a:bodyPr/>
          <a:lstStyle/>
          <a:p>
            <a:r>
              <a:rPr lang="en-US" dirty="0"/>
              <a:t>Azure services for the modern data warehouse</a:t>
            </a:r>
          </a:p>
        </p:txBody>
      </p:sp>
      <p:pic>
        <p:nvPicPr>
          <p:cNvPr id="5" name="Picture 4">
            <a:extLst>
              <a:ext uri="{FF2B5EF4-FFF2-40B4-BE49-F238E27FC236}">
                <a16:creationId xmlns:a16="http://schemas.microsoft.com/office/drawing/2014/main" id="{590579AC-6FB4-47E5-AE37-939E43D1A6D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3630" y="2355850"/>
            <a:ext cx="1465045" cy="1439049"/>
          </a:xfrm>
          <a:prstGeom prst="rect">
            <a:avLst/>
          </a:prstGeom>
        </p:spPr>
      </p:pic>
      <p:sp>
        <p:nvSpPr>
          <p:cNvPr id="27" name="TextBox 26">
            <a:extLst>
              <a:ext uri="{FF2B5EF4-FFF2-40B4-BE49-F238E27FC236}">
                <a16:creationId xmlns:a16="http://schemas.microsoft.com/office/drawing/2014/main" id="{F4E102E5-43CB-4F4D-A99D-2031DD84637D}"/>
              </a:ext>
            </a:extLst>
          </p:cNvPr>
          <p:cNvSpPr txBox="1"/>
          <p:nvPr/>
        </p:nvSpPr>
        <p:spPr>
          <a:xfrm>
            <a:off x="173163" y="3953816"/>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 Factory</a:t>
            </a:r>
          </a:p>
        </p:txBody>
      </p:sp>
      <p:sp>
        <p:nvSpPr>
          <p:cNvPr id="19" name="TextBox 18">
            <a:extLst>
              <a:ext uri="{FF2B5EF4-FFF2-40B4-BE49-F238E27FC236}">
                <a16:creationId xmlns:a16="http://schemas.microsoft.com/office/drawing/2014/main" id="{623FE85D-196C-495F-9420-F1187E27825E}"/>
              </a:ext>
            </a:extLst>
          </p:cNvPr>
          <p:cNvSpPr txBox="1"/>
          <p:nvPr/>
        </p:nvSpPr>
        <p:spPr>
          <a:xfrm>
            <a:off x="2662526" y="3949731"/>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a:t>
            </a:r>
            <a:b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b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Lake</a:t>
            </a:r>
          </a:p>
        </p:txBody>
      </p:sp>
      <p:pic>
        <p:nvPicPr>
          <p:cNvPr id="6" name="Picture 5">
            <a:extLst>
              <a:ext uri="{FF2B5EF4-FFF2-40B4-BE49-F238E27FC236}">
                <a16:creationId xmlns:a16="http://schemas.microsoft.com/office/drawing/2014/main" id="{346A94DF-59C2-4045-8E06-A41F6F840F7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56113" y="2355850"/>
            <a:ext cx="1412004" cy="1500254"/>
          </a:xfrm>
          <a:prstGeom prst="rect">
            <a:avLst/>
          </a:prstGeom>
        </p:spPr>
      </p:pic>
      <p:pic>
        <p:nvPicPr>
          <p:cNvPr id="7" name="Picture 6">
            <a:extLst>
              <a:ext uri="{FF2B5EF4-FFF2-40B4-BE49-F238E27FC236}">
                <a16:creationId xmlns:a16="http://schemas.microsoft.com/office/drawing/2014/main" id="{351CA917-7627-451B-8D74-E69A5020D7B5}"/>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274977" y="2355849"/>
            <a:ext cx="1260927" cy="1439050"/>
          </a:xfrm>
          <a:prstGeom prst="rect">
            <a:avLst/>
          </a:prstGeom>
        </p:spPr>
      </p:pic>
      <p:pic>
        <p:nvPicPr>
          <p:cNvPr id="8" name="Picture 7">
            <a:extLst>
              <a:ext uri="{FF2B5EF4-FFF2-40B4-BE49-F238E27FC236}">
                <a16:creationId xmlns:a16="http://schemas.microsoft.com/office/drawing/2014/main" id="{366F22BB-E159-4D2A-A184-4DBE2952A34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988236" y="2355849"/>
            <a:ext cx="1563737" cy="1563737"/>
          </a:xfrm>
          <a:prstGeom prst="rect">
            <a:avLst/>
          </a:prstGeom>
        </p:spPr>
      </p:pic>
      <p:sp>
        <p:nvSpPr>
          <p:cNvPr id="15" name="TextBox 14">
            <a:extLst>
              <a:ext uri="{FF2B5EF4-FFF2-40B4-BE49-F238E27FC236}">
                <a16:creationId xmlns:a16="http://schemas.microsoft.com/office/drawing/2014/main" id="{BCC08A19-16ED-48F3-BB0E-3B712045DD24}"/>
              </a:ext>
            </a:extLst>
          </p:cNvPr>
          <p:cNvSpPr txBox="1"/>
          <p:nvPr/>
        </p:nvSpPr>
        <p:spPr>
          <a:xfrm>
            <a:off x="5154535" y="3955546"/>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Databricks</a:t>
            </a:r>
          </a:p>
        </p:txBody>
      </p:sp>
      <p:pic>
        <p:nvPicPr>
          <p:cNvPr id="4" name="Picture 3">
            <a:extLst>
              <a:ext uri="{FF2B5EF4-FFF2-40B4-BE49-F238E27FC236}">
                <a16:creationId xmlns:a16="http://schemas.microsoft.com/office/drawing/2014/main" id="{3309ADBB-AC77-42C6-B950-2B404FE8A3E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7950413" y="2355849"/>
            <a:ext cx="1345737" cy="1315291"/>
          </a:xfrm>
          <a:prstGeom prst="rect">
            <a:avLst/>
          </a:prstGeom>
        </p:spPr>
      </p:pic>
      <p:sp>
        <p:nvSpPr>
          <p:cNvPr id="23" name="TextBox 22">
            <a:extLst>
              <a:ext uri="{FF2B5EF4-FFF2-40B4-BE49-F238E27FC236}">
                <a16:creationId xmlns:a16="http://schemas.microsoft.com/office/drawing/2014/main" id="{0507C4B4-FCE9-414E-8070-988C680B12EE}"/>
              </a:ext>
            </a:extLst>
          </p:cNvPr>
          <p:cNvSpPr txBox="1"/>
          <p:nvPr/>
        </p:nvSpPr>
        <p:spPr>
          <a:xfrm>
            <a:off x="7513967" y="3910423"/>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HDInsight</a:t>
            </a:r>
          </a:p>
        </p:txBody>
      </p:sp>
      <p:sp>
        <p:nvSpPr>
          <p:cNvPr id="31" name="TextBox 30">
            <a:extLst>
              <a:ext uri="{FF2B5EF4-FFF2-40B4-BE49-F238E27FC236}">
                <a16:creationId xmlns:a16="http://schemas.microsoft.com/office/drawing/2014/main" id="{5055889C-E43D-4001-A10F-0F9FEC08F0B8}"/>
              </a:ext>
            </a:extLst>
          </p:cNvPr>
          <p:cNvSpPr txBox="1"/>
          <p:nvPr/>
        </p:nvSpPr>
        <p:spPr>
          <a:xfrm>
            <a:off x="9797860" y="4034182"/>
            <a:ext cx="2215159" cy="808304"/>
          </a:xfrm>
          <a:prstGeom prst="rect">
            <a:avLst/>
          </a:prstGeom>
        </p:spPr>
        <p:txBody>
          <a:bodyPr vert="horz" wrap="square" lIns="0" tIns="0" rIns="0" bIns="0" rtlCol="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Synapse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Analytics</a:t>
            </a:r>
          </a:p>
        </p:txBody>
      </p:sp>
    </p:spTree>
    <p:extLst>
      <p:ext uri="{BB962C8B-B14F-4D97-AF65-F5344CB8AC3E}">
        <p14:creationId xmlns:p14="http://schemas.microsoft.com/office/powerpoint/2010/main" val="13474964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 Factory?</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Data Factory is described as a data integration service.</a:t>
            </a:r>
          </a:p>
        </p:txBody>
      </p:sp>
      <p:sp>
        <p:nvSpPr>
          <p:cNvPr id="8" name="TextBox 7">
            <a:extLst>
              <a:ext uri="{FF2B5EF4-FFF2-40B4-BE49-F238E27FC236}">
                <a16:creationId xmlns:a16="http://schemas.microsoft.com/office/drawing/2014/main" id="{15004B35-D1C7-4AD9-8417-89C27BB0071F}"/>
              </a:ext>
            </a:extLst>
          </p:cNvPr>
          <p:cNvSpPr txBox="1"/>
          <p:nvPr/>
        </p:nvSpPr>
        <p:spPr>
          <a:xfrm>
            <a:off x="246114" y="1856145"/>
            <a:ext cx="8015749" cy="21113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Retrieves data from more than one data source and converts it.</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Filters out noise to keep interesting data</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Work is defined as a pipeline operation – runs continuously as data is received</a:t>
            </a:r>
          </a:p>
        </p:txBody>
      </p:sp>
      <p:pic>
        <p:nvPicPr>
          <p:cNvPr id="4" name="Picture 3">
            <a:extLst>
              <a:ext uri="{FF2B5EF4-FFF2-40B4-BE49-F238E27FC236}">
                <a16:creationId xmlns:a16="http://schemas.microsoft.com/office/drawing/2014/main" id="{7AD52B3A-7FEC-45EE-8DE3-AA2D5F8C978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28139" y="1856145"/>
            <a:ext cx="2657474" cy="2610320"/>
          </a:xfrm>
          <a:prstGeom prst="rect">
            <a:avLst/>
          </a:prstGeom>
        </p:spPr>
      </p:pic>
    </p:spTree>
    <p:extLst>
      <p:ext uri="{BB962C8B-B14F-4D97-AF65-F5344CB8AC3E}">
        <p14:creationId xmlns:p14="http://schemas.microsoft.com/office/powerpoint/2010/main" val="40737936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 Lake Storage?</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627864"/>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lt"/>
                <a:cs typeface="Segoe UI"/>
              </a:rPr>
              <a:t>Azure Data Lake Storage is a repository of data for your modern data warehouse.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15004B35-D1C7-4AD9-8417-89C27BB0071F}"/>
              </a:ext>
            </a:extLst>
          </p:cNvPr>
          <p:cNvSpPr txBox="1"/>
          <p:nvPr/>
        </p:nvSpPr>
        <p:spPr>
          <a:xfrm>
            <a:off x="250723" y="2170845"/>
            <a:ext cx="8015749" cy="1778949"/>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Organizes data into directories for improved file access.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Supports POSIX and RBAC permissions.</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Compatible with the Hadoop Distributed File System</a:t>
            </a:r>
          </a:p>
        </p:txBody>
      </p:sp>
      <p:pic>
        <p:nvPicPr>
          <p:cNvPr id="10" name="Picture 9">
            <a:extLst>
              <a:ext uri="{FF2B5EF4-FFF2-40B4-BE49-F238E27FC236}">
                <a16:creationId xmlns:a16="http://schemas.microsoft.com/office/drawing/2014/main" id="{3C0E342C-9CCF-420D-BFE9-79F3324262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102437" y="2012424"/>
            <a:ext cx="2657474" cy="2657474"/>
          </a:xfrm>
          <a:prstGeom prst="rect">
            <a:avLst/>
          </a:prstGeom>
        </p:spPr>
      </p:pic>
    </p:spTree>
    <p:extLst>
      <p:ext uri="{BB962C8B-B14F-4D97-AF65-F5344CB8AC3E}">
        <p14:creationId xmlns:p14="http://schemas.microsoft.com/office/powerpoint/2010/main" val="19019614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9F739B-DE60-4EFC-A51F-52231267606D}"/>
              </a:ext>
            </a:extLst>
          </p:cNvPr>
          <p:cNvSpPr>
            <a:spLocks noGrp="1"/>
          </p:cNvSpPr>
          <p:nvPr>
            <p:ph type="title"/>
          </p:nvPr>
        </p:nvSpPr>
        <p:spPr/>
        <p:txBody>
          <a:bodyPr/>
          <a:lstStyle/>
          <a:p>
            <a:r>
              <a:rPr lang="en-US" dirty="0">
                <a:cs typeface="Segoe UI"/>
              </a:rPr>
              <a:t>What is Azure Databricks?</a:t>
            </a:r>
            <a:endParaRPr lang="en-US" dirty="0"/>
          </a:p>
        </p:txBody>
      </p:sp>
      <p:sp>
        <p:nvSpPr>
          <p:cNvPr id="7" name="TextBox 6">
            <a:extLst>
              <a:ext uri="{FF2B5EF4-FFF2-40B4-BE49-F238E27FC236}">
                <a16:creationId xmlns:a16="http://schemas.microsoft.com/office/drawing/2014/main" id="{958A2941-C003-43AA-8FF0-144C64F9C1C9}"/>
              </a:ext>
            </a:extLst>
          </p:cNvPr>
          <p:cNvSpPr txBox="1"/>
          <p:nvPr/>
        </p:nvSpPr>
        <p:spPr>
          <a:xfrm>
            <a:off x="250723" y="1233947"/>
            <a:ext cx="11801167" cy="960263"/>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Segoe UI"/>
                <a:ea typeface="+mn-lt"/>
                <a:cs typeface="Segoe UI"/>
              </a:rPr>
              <a:t>Azure Databricks is an Apache Spark-based platform that provides big data processing and streaming.</a:t>
            </a:r>
            <a:endParaRPr kumimoji="0" lang="en-US" sz="2400" b="0" i="0" u="none" strike="noStrike" kern="1200" cap="none" spc="0" normalizeH="0" baseline="0" noProof="0" dirty="0">
              <a:ln>
                <a:noFill/>
              </a:ln>
              <a:solidFill>
                <a:srgbClr val="000000"/>
              </a:solidFill>
              <a:effectLst/>
              <a:uLnTx/>
              <a:uFillTx/>
              <a:latin typeface="Segoe UI"/>
              <a:ea typeface="+mn-ea"/>
              <a:cs typeface="Segoe UI"/>
            </a:endParaRPr>
          </a:p>
        </p:txBody>
      </p:sp>
      <p:sp>
        <p:nvSpPr>
          <p:cNvPr id="8" name="TextBox 7">
            <a:extLst>
              <a:ext uri="{FF2B5EF4-FFF2-40B4-BE49-F238E27FC236}">
                <a16:creationId xmlns:a16="http://schemas.microsoft.com/office/drawing/2014/main" id="{15004B35-D1C7-4AD9-8417-89C27BB0071F}"/>
              </a:ext>
            </a:extLst>
          </p:cNvPr>
          <p:cNvSpPr txBox="1"/>
          <p:nvPr/>
        </p:nvSpPr>
        <p:spPr>
          <a:xfrm>
            <a:off x="246114" y="2151113"/>
            <a:ext cx="8015749" cy="2111347"/>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Simplifies the provisioning and collaboration of Apache spark-based analytical solutions.</a:t>
            </a:r>
            <a:endParaRPr kumimoji="0" lang="en-US" sz="2400" b="0" i="0" u="none" strike="noStrike" kern="1200" cap="none" spc="0" normalizeH="0" baseline="0" noProof="0" dirty="0">
              <a:ln>
                <a:noFill/>
              </a:ln>
              <a:solidFill>
                <a:srgbClr val="000000"/>
              </a:solidFill>
              <a:effectLst/>
              <a:uLnTx/>
              <a:uFillTx/>
              <a:latin typeface="Segoe UI"/>
              <a:ea typeface="+mn-ea"/>
              <a:cs typeface="Segoe UI"/>
            </a:endParaRP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Utilizes the security capabilities of Azure.</a:t>
            </a:r>
          </a:p>
          <a:p>
            <a:pPr marL="342900" marR="0" lvl="0" indent="-342900" algn="l" defTabSz="914367" rtl="0" eaLnBrk="1" fontAlgn="auto" latinLnBrk="0" hangingPunct="1">
              <a:lnSpc>
                <a:spcPct val="90000"/>
              </a:lnSpc>
              <a:spcBef>
                <a:spcPts val="0"/>
              </a:spcBef>
              <a:spcAft>
                <a:spcPts val="600"/>
              </a:spcAft>
              <a:buClrTx/>
              <a:buSzTx/>
              <a:buFont typeface="Arial"/>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Segoe UI"/>
              </a:rPr>
              <a:t>Integrates with a variety of Azure data platform services and Power BI.</a:t>
            </a:r>
            <a:endParaRPr kumimoji="0" lang="en-US" sz="2400" b="0" i="0" u="none" strike="noStrike" kern="1200" cap="none" spc="0" normalizeH="0" baseline="0" noProof="0" dirty="0">
              <a:ln>
                <a:noFill/>
              </a:ln>
              <a:solidFill>
                <a:srgbClr val="000000"/>
              </a:solidFill>
              <a:effectLst/>
              <a:uLnTx/>
              <a:uFillTx/>
              <a:latin typeface="Segoe UI"/>
              <a:ea typeface="+mn-ea"/>
              <a:cs typeface="Segoe UI"/>
            </a:endParaRPr>
          </a:p>
        </p:txBody>
      </p:sp>
      <p:pic>
        <p:nvPicPr>
          <p:cNvPr id="2" name="Picture 1">
            <a:extLst>
              <a:ext uri="{FF2B5EF4-FFF2-40B4-BE49-F238E27FC236}">
                <a16:creationId xmlns:a16="http://schemas.microsoft.com/office/drawing/2014/main" id="{644A995B-EB2E-453D-A5F8-C405910E082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828139" y="2152924"/>
            <a:ext cx="2657475" cy="2823567"/>
          </a:xfrm>
          <a:prstGeom prst="rect">
            <a:avLst/>
          </a:prstGeom>
        </p:spPr>
      </p:pic>
    </p:spTree>
    <p:extLst>
      <p:ext uri="{BB962C8B-B14F-4D97-AF65-F5344CB8AC3E}">
        <p14:creationId xmlns:p14="http://schemas.microsoft.com/office/powerpoint/2010/main" val="1863643808"/>
      </p:ext>
    </p:extLst>
  </p:cSld>
  <p:clrMapOvr>
    <a:masterClrMapping/>
  </p:clrMapOvr>
  <p:transition>
    <p:fade/>
  </p:transition>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3641</Words>
  <Application>Microsoft Office PowerPoint</Application>
  <PresentationFormat>Widescreen</PresentationFormat>
  <Paragraphs>312</Paragraphs>
  <Slides>27</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-apple-system</vt:lpstr>
      <vt:lpstr>Arial</vt:lpstr>
      <vt:lpstr>Calibri</vt:lpstr>
      <vt:lpstr>Consolas</vt:lpstr>
      <vt:lpstr>Segoe UI</vt:lpstr>
      <vt:lpstr>Segoe UI Light</vt:lpstr>
      <vt:lpstr>Segoe UI Semibold</vt:lpstr>
      <vt:lpstr>Segoe UI Semilight</vt:lpstr>
      <vt:lpstr>Wingdings</vt:lpstr>
      <vt:lpstr>Microsoft Azure Template</vt:lpstr>
      <vt:lpstr>Module 4: Explore modern data warehouse analytics</vt:lpstr>
      <vt:lpstr>Agenda</vt:lpstr>
      <vt:lpstr>Lesson 1: Examine components of a modern data warehouse</vt:lpstr>
      <vt:lpstr>Lesson 1 objectives</vt:lpstr>
      <vt:lpstr>Demo: Modern data warehouse components</vt:lpstr>
      <vt:lpstr>Azure services for the modern data warehouse</vt:lpstr>
      <vt:lpstr>What is Azure Data Factory?</vt:lpstr>
      <vt:lpstr>What is Azure Data Lake Storage?</vt:lpstr>
      <vt:lpstr>What is Azure Databricks?</vt:lpstr>
      <vt:lpstr>What is Azure Analysis Services?</vt:lpstr>
      <vt:lpstr>What is Azure HDInsight?</vt:lpstr>
      <vt:lpstr>Lesson 1: Knowledge check</vt:lpstr>
      <vt:lpstr>Lesson 2: Explore large-scale data analytics</vt:lpstr>
      <vt:lpstr>Lesson 2 objectives</vt:lpstr>
      <vt:lpstr>Describe data ingestion in Azure</vt:lpstr>
      <vt:lpstr>Describe components of Azure Data Factory</vt:lpstr>
      <vt:lpstr>Explore Azure Synapse Analytics</vt:lpstr>
      <vt:lpstr>Demo: Create an Azure Synapse Analytics workspace and analyze data </vt:lpstr>
      <vt:lpstr>Lesson 2: Knowledge check</vt:lpstr>
      <vt:lpstr>Lesson 2: Knowledge check (continued)</vt:lpstr>
      <vt:lpstr>Lesson 3: Get started building with Power BI</vt:lpstr>
      <vt:lpstr>Lesson 4 objectives</vt:lpstr>
      <vt:lpstr>What is Power BI?</vt:lpstr>
      <vt:lpstr>How can you use Power BI? </vt:lpstr>
      <vt:lpstr>The anatomy of a Power BI app</vt:lpstr>
      <vt:lpstr>Lesson 4: Knowledge check</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2020-11-23T20:52:46Z</dcterms:created>
  <dcterms:modified xsi:type="dcterms:W3CDTF">2021-11-04T15:45:23Z</dcterms:modified>
</cp:coreProperties>
</file>